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m" ContentType="application/vnd.ms-excel.sheet.macroEnabled.12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63" r:id="rId4"/>
    <p:sldId id="318" r:id="rId5"/>
    <p:sldId id="319" r:id="rId6"/>
    <p:sldId id="262" r:id="rId7"/>
    <p:sldId id="264" r:id="rId8"/>
    <p:sldId id="265" r:id="rId9"/>
    <p:sldId id="320" r:id="rId10"/>
    <p:sldId id="321" r:id="rId11"/>
    <p:sldId id="322" r:id="rId12"/>
    <p:sldId id="323" r:id="rId13"/>
    <p:sldId id="324" r:id="rId14"/>
    <p:sldId id="325" r:id="rId15"/>
    <p:sldId id="326" r:id="rId16"/>
    <p:sldId id="327" r:id="rId17"/>
    <p:sldId id="328" r:id="rId18"/>
    <p:sldId id="329" r:id="rId19"/>
    <p:sldId id="270" r:id="rId20"/>
    <p:sldId id="271" r:id="rId21"/>
    <p:sldId id="272" r:id="rId22"/>
    <p:sldId id="299" r:id="rId23"/>
    <p:sldId id="273" r:id="rId24"/>
    <p:sldId id="274" r:id="rId25"/>
    <p:sldId id="275" r:id="rId26"/>
    <p:sldId id="276" r:id="rId27"/>
    <p:sldId id="277" r:id="rId28"/>
    <p:sldId id="310" r:id="rId29"/>
    <p:sldId id="278" r:id="rId30"/>
    <p:sldId id="279" r:id="rId31"/>
    <p:sldId id="317" r:id="rId32"/>
    <p:sldId id="280" r:id="rId33"/>
    <p:sldId id="312" r:id="rId34"/>
    <p:sldId id="313" r:id="rId35"/>
    <p:sldId id="311" r:id="rId36"/>
    <p:sldId id="282" r:id="rId37"/>
    <p:sldId id="301" r:id="rId38"/>
    <p:sldId id="314" r:id="rId39"/>
    <p:sldId id="315" r:id="rId40"/>
    <p:sldId id="283" r:id="rId41"/>
    <p:sldId id="284" r:id="rId42"/>
    <p:sldId id="285" r:id="rId43"/>
    <p:sldId id="286" r:id="rId44"/>
    <p:sldId id="287" r:id="rId45"/>
    <p:sldId id="289" r:id="rId46"/>
    <p:sldId id="288" r:id="rId47"/>
    <p:sldId id="290" r:id="rId48"/>
    <p:sldId id="291" r:id="rId49"/>
    <p:sldId id="292" r:id="rId50"/>
    <p:sldId id="309" r:id="rId51"/>
    <p:sldId id="293" r:id="rId52"/>
    <p:sldId id="294" r:id="rId53"/>
    <p:sldId id="295" r:id="rId54"/>
    <p:sldId id="296" r:id="rId55"/>
    <p:sldId id="297" r:id="rId56"/>
    <p:sldId id="298" r:id="rId57"/>
    <p:sldId id="302" r:id="rId58"/>
    <p:sldId id="303" r:id="rId59"/>
    <p:sldId id="304" r:id="rId60"/>
    <p:sldId id="305" r:id="rId61"/>
    <p:sldId id="306" r:id="rId62"/>
    <p:sldId id="316" r:id="rId63"/>
    <p:sldId id="307" r:id="rId64"/>
    <p:sldId id="308" r:id="rId6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ughlin, Melissa (CDC/DDID/NCIRD/DVD)" initials="CM(" lastIdx="19" clrIdx="0">
    <p:extLst>
      <p:ext uri="{19B8F6BF-5375-455C-9EA6-DF929625EA0E}">
        <p15:presenceInfo xmlns:p15="http://schemas.microsoft.com/office/powerpoint/2012/main" userId="S::htq4@cdc.gov::8b1abd27-1dbb-4e25-b8cc-a38b099bc03b" providerId="AD"/>
      </p:ext>
    </p:extLst>
  </p:cmAuthor>
  <p:cmAuthor id="2" name="Matson, Zachary (CDC/DDID/NCIRD/DVD) (CTR)" initials="MZ((" lastIdx="42" clrIdx="1">
    <p:extLst>
      <p:ext uri="{19B8F6BF-5375-455C-9EA6-DF929625EA0E}">
        <p15:presenceInfo xmlns:p15="http://schemas.microsoft.com/office/powerpoint/2012/main" userId="S::nju4@cdc.gov::31c54e6b-08f8-4de7-b45f-6c39080fe97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93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4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commentAuthors" Target="commentAuthor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4BDB6-730C-49E8-A6C0-0E48D348E6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05DD5C-7045-41E8-B665-208D08C5C0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9671CD-FBEC-4A29-A38E-25340480B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00857-472B-4D83-BFA1-1CAC250D5C3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A28AB2-D9E9-4102-8B83-5BCEBBA00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63A53-A634-497B-AA56-EB578DD82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07C3-2584-47D3-9612-82B66677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178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CF89E-61AD-45C6-B6DD-6103E1D38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839048-DD52-4BFC-BC92-CAF493A5BC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81BAC8-420B-4EE9-845F-39C17D000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00857-472B-4D83-BFA1-1CAC250D5C3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F28FB-1714-49DF-8D82-057C8926B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BDD8C-FF6A-4015-9DF6-0F1AB21F0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07C3-2584-47D3-9612-82B66677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815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511FF8-A409-4744-BC48-B5A6C0473A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093777-EF2A-4337-8721-2210222F21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2B25B-00EA-4E1E-BE1C-069F3F9E8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00857-472B-4D83-BFA1-1CAC250D5C3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420AB-45E8-43DE-8E10-E0B481CFC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6AB295-DD47-44C9-8508-AF05A8EFC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07C3-2584-47D3-9612-82B66677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158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35849-4FBB-420E-8BB0-3FE976760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00F62-E162-4C3A-AD79-16E60F73F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0226B-97A3-48B8-8C00-3D87195A6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00857-472B-4D83-BFA1-1CAC250D5C3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87B09F-4031-4F33-BE2A-169B849F6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AAEA4-CDBC-4A76-831D-0F719E030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07C3-2584-47D3-9612-82B66677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596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586F4-9FFB-478D-A5A5-889E39490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E606D1-ECCD-444A-8C44-B28D269186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DC32A6-11D0-42E1-9DE2-4BC4ABDE6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00857-472B-4D83-BFA1-1CAC250D5C3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7D85B5-D270-4FC1-B55C-999229A5D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CA0839-9729-438B-BDA4-DBAFD21B1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07C3-2584-47D3-9612-82B66677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819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A1891-702C-4294-ABBF-6318EF05D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1184C-C3A1-4CCE-9719-3B2748A338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7E12FD-72E0-4940-8579-405C3D44D3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C04270-720B-4914-9E2A-BEAB9B96D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00857-472B-4D83-BFA1-1CAC250D5C3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439858-59B1-44CD-8E42-B34F9FE24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F7B0B-C47D-4B65-97AE-ABCBD4CBB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07C3-2584-47D3-9612-82B66677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573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E993D-A46E-4809-980A-20FF3A0A3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86D333-90C6-409D-B375-0F73F621C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56ADEC-D774-44E4-876E-EDDA10B05B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94F5D4-ABC7-43D8-BFFC-C56DFF10FC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43523E-ED29-41D0-855C-07F77B1350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FA28B1-290F-4B26-8122-93F9F0556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00857-472B-4D83-BFA1-1CAC250D5C3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6C9E1B-5B1A-42F5-8F27-2C1A30FE0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3A0F72B-682A-4421-B963-22FCE4600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07C3-2584-47D3-9612-82B66677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529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FA846-627A-475F-8BEA-B21AB4186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79190C-824E-491D-9DEA-12E7E59CB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00857-472B-4D83-BFA1-1CAC250D5C3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514E5E-D3AE-4619-A184-E72330F90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7EC80B-B211-46F8-B4C2-29B086969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07C3-2584-47D3-9612-82B66677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938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AF5BE5-F4C0-4692-9981-2563A9086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00857-472B-4D83-BFA1-1CAC250D5C3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EF3305-B36F-4D4E-A5A5-2442CFA26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6C13A7-EE01-452B-AFB1-0E4F2A9C6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07C3-2584-47D3-9612-82B66677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932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38EF3-DFD6-4EF4-B995-47486BDB3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96471-094B-43E3-AC5D-F6227F70D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A4E69D-D1A4-494B-8228-FBE182A694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22731F-1F98-48D7-8DAA-374734F14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00857-472B-4D83-BFA1-1CAC250D5C3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17376A-C2AA-4FA2-998B-522A97F51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51D501-21F3-4A31-8E2C-341237BF5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07C3-2584-47D3-9612-82B66677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686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62D28-9BA0-4AA5-B351-4F06DB7DE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6E83A8-44FA-49CC-BBDC-6D496430E7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245609-2F54-4359-93FA-58AB1BBF57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73148C-4359-4643-9DB8-1E0046FD0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00857-472B-4D83-BFA1-1CAC250D5C3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99F6D6-34AF-43C7-BB5F-E7FE8190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16E205-42F3-4D8F-AB3A-E129EB20E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07C3-2584-47D3-9612-82B66677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767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922EFE-3563-43FE-8766-FD6BE1346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A9DD0E-B6F1-46AF-B3A0-156B8B9C3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0617A-B238-4994-94B7-2A27049C37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100857-472B-4D83-BFA1-1CAC250D5C3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24E16-DAF7-486B-BCBE-875F004EDE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998526-AB1E-4C3D-B734-879AFE57BE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E707C3-2584-47D3-9612-82B66677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275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package" Target="../embeddings/Microsoft_Excel_Macro-Enabled_Worksheet.xlsm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0A7A4447-4893-4832-8FF8-A121EBA5D20B}"/>
              </a:ext>
            </a:extLst>
          </p:cNvPr>
          <p:cNvGrpSpPr/>
          <p:nvPr/>
        </p:nvGrpSpPr>
        <p:grpSpPr>
          <a:xfrm>
            <a:off x="3733951" y="4822989"/>
            <a:ext cx="4720919" cy="1868033"/>
            <a:chOff x="3125223" y="4093865"/>
            <a:chExt cx="4720919" cy="186803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97E4F35-BD0A-42F2-9DEB-80FE726F9E24}"/>
                </a:ext>
              </a:extLst>
            </p:cNvPr>
            <p:cNvSpPr txBox="1"/>
            <p:nvPr/>
          </p:nvSpPr>
          <p:spPr>
            <a:xfrm>
              <a:off x="4695194" y="4093865"/>
              <a:ext cx="15809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u="sng" dirty="0"/>
                <a:t>Powered by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296D78C-F343-49A6-AA41-9CF931A234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74505" y="4799927"/>
              <a:ext cx="2104482" cy="736569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A3CDC21-0923-4DF5-BBF2-0AF2484B4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40840" y="4536165"/>
              <a:ext cx="1198715" cy="1385366"/>
            </a:xfrm>
            <a:prstGeom prst="rect">
              <a:avLst/>
            </a:prstGeom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5B3C2D4-F531-45D1-A604-36E8E9C99CC5}"/>
                </a:ext>
              </a:extLst>
            </p:cNvPr>
            <p:cNvGrpSpPr/>
            <p:nvPr/>
          </p:nvGrpSpPr>
          <p:grpSpPr>
            <a:xfrm>
              <a:off x="3125223" y="4495799"/>
              <a:ext cx="4720919" cy="1466099"/>
              <a:chOff x="2984771" y="3596446"/>
              <a:chExt cx="4338178" cy="2365453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630F2228-3ACB-4B9F-9767-91AEEFD3D392}"/>
                  </a:ext>
                </a:extLst>
              </p:cNvPr>
              <p:cNvSpPr/>
              <p:nvPr/>
            </p:nvSpPr>
            <p:spPr>
              <a:xfrm>
                <a:off x="2984771" y="3596446"/>
                <a:ext cx="4338178" cy="2365453"/>
              </a:xfrm>
              <a:prstGeom prst="rect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4BE1EC9B-3319-47F5-BB26-5CB1FFAB00C4}"/>
                  </a:ext>
                </a:extLst>
              </p:cNvPr>
              <p:cNvCxnSpPr>
                <a:stCxn id="9" idx="0"/>
                <a:endCxn id="9" idx="2"/>
              </p:cNvCxnSpPr>
              <p:nvPr/>
            </p:nvCxnSpPr>
            <p:spPr>
              <a:xfrm>
                <a:off x="5153860" y="3596446"/>
                <a:ext cx="0" cy="2365453"/>
              </a:xfrm>
              <a:prstGeom prst="line">
                <a:avLst/>
              </a:prstGeom>
              <a:ln w="285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D8BBB18A-76DC-41F1-9034-A00B8E9611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20777"/>
            <a:ext cx="12192000" cy="1030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301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41CD9A1-D24C-4347-9643-E2C84AE9F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6648"/>
            <a:ext cx="12192000" cy="3571469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AFF15228-90E3-4AC9-ADAA-ED06B50D269F}"/>
              </a:ext>
            </a:extLst>
          </p:cNvPr>
          <p:cNvSpPr/>
          <p:nvPr/>
        </p:nvSpPr>
        <p:spPr>
          <a:xfrm>
            <a:off x="155092" y="645071"/>
            <a:ext cx="982465" cy="87762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6639F90B-CEC7-4790-95F2-A673905EB539}"/>
              </a:ext>
            </a:extLst>
          </p:cNvPr>
          <p:cNvSpPr/>
          <p:nvPr/>
        </p:nvSpPr>
        <p:spPr>
          <a:xfrm>
            <a:off x="2119668" y="2154282"/>
            <a:ext cx="735477" cy="236108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249C01B-BC7D-418D-A938-F5146CD223F8}"/>
              </a:ext>
            </a:extLst>
          </p:cNvPr>
          <p:cNvSpPr/>
          <p:nvPr/>
        </p:nvSpPr>
        <p:spPr>
          <a:xfrm>
            <a:off x="262207" y="2848660"/>
            <a:ext cx="875350" cy="79245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983143-AF40-461C-9831-7DA0DD534939}"/>
              </a:ext>
            </a:extLst>
          </p:cNvPr>
          <p:cNvSpPr txBox="1"/>
          <p:nvPr/>
        </p:nvSpPr>
        <p:spPr>
          <a:xfrm>
            <a:off x="5393933" y="2044557"/>
            <a:ext cx="604462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Load datasets from previous </a:t>
            </a:r>
            <a:r>
              <a:rPr lang="en-US" u="sng" dirty="0" err="1"/>
              <a:t>shinyMBA</a:t>
            </a:r>
            <a:r>
              <a:rPr lang="en-US" u="sng" dirty="0"/>
              <a:t> session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Click the “Upload” tab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Under “Data source”, select “Only </a:t>
            </a:r>
            <a:r>
              <a:rPr lang="en-US" dirty="0" err="1"/>
              <a:t>shinyMBA</a:t>
            </a:r>
            <a:r>
              <a:rPr lang="en-US" dirty="0"/>
              <a:t> datasets”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Click “Browse…” to open the file explorer</a:t>
            </a:r>
          </a:p>
        </p:txBody>
      </p:sp>
    </p:spTree>
    <p:extLst>
      <p:ext uri="{BB962C8B-B14F-4D97-AF65-F5344CB8AC3E}">
        <p14:creationId xmlns:p14="http://schemas.microsoft.com/office/powerpoint/2010/main" val="4229677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EA07EF4-C8DD-7A2E-6248-BC82285016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05" y="1936484"/>
            <a:ext cx="5466459" cy="33856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52E360C-0459-4921-B684-D3D0E8AF2B09}"/>
              </a:ext>
            </a:extLst>
          </p:cNvPr>
          <p:cNvSpPr txBox="1"/>
          <p:nvPr/>
        </p:nvSpPr>
        <p:spPr>
          <a:xfrm>
            <a:off x="5910768" y="2828835"/>
            <a:ext cx="6044627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Load merged datasets from previous </a:t>
            </a:r>
            <a:r>
              <a:rPr lang="en-US" u="sng" dirty="0" err="1"/>
              <a:t>shinyMBA</a:t>
            </a:r>
            <a:r>
              <a:rPr lang="en-US" u="sng" dirty="0"/>
              <a:t> session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Click the “Upload” tab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Under “Data source”, select “Only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shinyMBA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datasets”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Click “Browse…” to open the file explorer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Select the merged data files you want to load (multiple can be loaded at once) and click “Open”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67B3072-705A-4626-98E4-24D90DC9BE69}"/>
              </a:ext>
            </a:extLst>
          </p:cNvPr>
          <p:cNvSpPr/>
          <p:nvPr/>
        </p:nvSpPr>
        <p:spPr>
          <a:xfrm>
            <a:off x="4047516" y="4896130"/>
            <a:ext cx="796205" cy="42595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888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B75056-14CD-499D-BF97-48EDCD477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310"/>
            <a:ext cx="12192000" cy="35680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DC7E43-9616-4B7A-89FE-F6F8A95B2867}"/>
              </a:ext>
            </a:extLst>
          </p:cNvPr>
          <p:cNvSpPr txBox="1"/>
          <p:nvPr/>
        </p:nvSpPr>
        <p:spPr>
          <a:xfrm>
            <a:off x="5605968" y="2047785"/>
            <a:ext cx="6044627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Load merged datasets from previous </a:t>
            </a:r>
            <a:r>
              <a:rPr lang="en-US" u="sng" dirty="0" err="1"/>
              <a:t>shinyMBA</a:t>
            </a:r>
            <a:r>
              <a:rPr lang="en-US" u="sng" dirty="0"/>
              <a:t> session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Click the “Upload” tab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Under “Data source”, select “Only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shinyMBA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datasets”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Click “Browse…” to open the file explorer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Select the merged data files you want to load (multiple can be loaded at once) and click “Open”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Wait for the progress bar to state “Upload complete”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Begin using the app! 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FED4096-31AE-4DE6-9102-70DF3CDD7FF0}"/>
              </a:ext>
            </a:extLst>
          </p:cNvPr>
          <p:cNvSpPr/>
          <p:nvPr/>
        </p:nvSpPr>
        <p:spPr>
          <a:xfrm>
            <a:off x="218500" y="3201947"/>
            <a:ext cx="3705256" cy="59926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5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48C9A-65C8-4A65-882D-92FE07EFA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742950" indent="-742950">
              <a:buFont typeface="+mj-lt"/>
              <a:buAutoNum type="arabicPeriod" startAt="3"/>
            </a:pPr>
            <a:r>
              <a:rPr lang="en-US" sz="4400" dirty="0"/>
              <a:t>Append your </a:t>
            </a:r>
            <a:r>
              <a:rPr lang="en-US" sz="4400" dirty="0" err="1"/>
              <a:t>xPONENT</a:t>
            </a:r>
            <a:r>
              <a:rPr lang="en-US" sz="4400" dirty="0"/>
              <a:t>/BPM files to a merged datasets from a previous </a:t>
            </a:r>
            <a:r>
              <a:rPr lang="en-US" sz="4400" dirty="0" err="1"/>
              <a:t>shinyMBA</a:t>
            </a:r>
            <a:r>
              <a:rPr lang="en-US" sz="4400" dirty="0"/>
              <a:t> session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D6DD1-B89C-4E3C-90C5-E04F5D7422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2553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12D1B1-6B6D-4B2E-9F90-1D6B97177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" y="551499"/>
            <a:ext cx="12115800" cy="46411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CBBBA7-3C98-40F3-9F56-E96D91497360}"/>
              </a:ext>
            </a:extLst>
          </p:cNvPr>
          <p:cNvSpPr txBox="1"/>
          <p:nvPr/>
        </p:nvSpPr>
        <p:spPr>
          <a:xfrm>
            <a:off x="5393933" y="2044557"/>
            <a:ext cx="604462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Click the “Upload” tab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Under “Data source”, select “Only </a:t>
            </a:r>
            <a:r>
              <a:rPr lang="en-US" dirty="0" err="1"/>
              <a:t>xPONENT</a:t>
            </a:r>
            <a:r>
              <a:rPr lang="en-US" dirty="0"/>
              <a:t>/BPM”</a:t>
            </a:r>
          </a:p>
          <a:p>
            <a:r>
              <a:rPr lang="en-US" u="sng" dirty="0"/>
              <a:t>Load </a:t>
            </a:r>
            <a:r>
              <a:rPr lang="en-US" u="sng" dirty="0" err="1"/>
              <a:t>xPONENT</a:t>
            </a:r>
            <a:r>
              <a:rPr lang="en-US" u="sng" dirty="0"/>
              <a:t> (.csv) and/or BPM (.xlsx) files into the app </a:t>
            </a:r>
            <a:endParaRPr lang="en-US" dirty="0"/>
          </a:p>
          <a:p>
            <a:pPr marL="342900" indent="-342900">
              <a:buFont typeface="+mj-lt"/>
              <a:buAutoNum type="arabicPeriod" startAt="3"/>
            </a:pPr>
            <a:r>
              <a:rPr lang="en-US" dirty="0"/>
              <a:t>Click “Browse…” to open the file explorer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95AA3E6-F328-4128-9589-B469FBAE9856}"/>
              </a:ext>
            </a:extLst>
          </p:cNvPr>
          <p:cNvSpPr/>
          <p:nvPr/>
        </p:nvSpPr>
        <p:spPr>
          <a:xfrm>
            <a:off x="231292" y="787687"/>
            <a:ext cx="982465" cy="87762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48F1622-0F4F-412A-AACF-EFEDC56C90AD}"/>
              </a:ext>
            </a:extLst>
          </p:cNvPr>
          <p:cNvSpPr/>
          <p:nvPr/>
        </p:nvSpPr>
        <p:spPr>
          <a:xfrm>
            <a:off x="262207" y="3083074"/>
            <a:ext cx="982465" cy="87762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4AC09BC3-016F-4409-851C-8F32C0229571}"/>
              </a:ext>
            </a:extLst>
          </p:cNvPr>
          <p:cNvSpPr/>
          <p:nvPr/>
        </p:nvSpPr>
        <p:spPr>
          <a:xfrm>
            <a:off x="3382759" y="2547113"/>
            <a:ext cx="735477" cy="236108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584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9" grpId="0" animBg="1"/>
      <p:bldP spid="9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4817FFC-88E7-43DC-9026-9460CCDE741F}"/>
              </a:ext>
            </a:extLst>
          </p:cNvPr>
          <p:cNvSpPr txBox="1"/>
          <p:nvPr/>
        </p:nvSpPr>
        <p:spPr>
          <a:xfrm>
            <a:off x="6244325" y="2510901"/>
            <a:ext cx="6044627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Click the “Upload” tab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Under “Data source”, select “Only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xPONENT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/BPM”</a:t>
            </a:r>
            <a:endParaRPr lang="en-US" dirty="0"/>
          </a:p>
          <a:p>
            <a:r>
              <a:rPr lang="en-US" u="sng" dirty="0"/>
              <a:t>Load </a:t>
            </a:r>
            <a:r>
              <a:rPr lang="en-US" u="sng" dirty="0" err="1"/>
              <a:t>xPONENT</a:t>
            </a:r>
            <a:r>
              <a:rPr lang="en-US" u="sng" dirty="0"/>
              <a:t> (.csv) and/or BPM (.xlsx) files into the app </a:t>
            </a:r>
            <a:endParaRPr lang="en-US" dirty="0"/>
          </a:p>
          <a:p>
            <a:pPr marL="342900" indent="-342900">
              <a:buFont typeface="+mj-lt"/>
              <a:buAutoNum type="arabicPeriod" startAt="3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Click “Browse…” to open the file explorer</a:t>
            </a:r>
          </a:p>
          <a:p>
            <a:pPr marL="342900" indent="-342900">
              <a:buFont typeface="+mj-lt"/>
              <a:buAutoNum type="arabicPeriod" startAt="3"/>
            </a:pPr>
            <a:r>
              <a:rPr lang="en-US" dirty="0"/>
              <a:t>Select the </a:t>
            </a:r>
            <a:r>
              <a:rPr lang="en-US" dirty="0" err="1"/>
              <a:t>xPONENT</a:t>
            </a:r>
            <a:r>
              <a:rPr lang="en-US" dirty="0"/>
              <a:t> and/or BPM files you want to load (multiple can be loaded at once) and click “Open”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B2C89A-3410-77A1-2502-468A6FE2E2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59" y="1709059"/>
            <a:ext cx="5978841" cy="3439881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CEBAB65F-0085-4111-BF8A-9F481611A4A7}"/>
              </a:ext>
            </a:extLst>
          </p:cNvPr>
          <p:cNvSpPr/>
          <p:nvPr/>
        </p:nvSpPr>
        <p:spPr>
          <a:xfrm>
            <a:off x="4337538" y="4700954"/>
            <a:ext cx="914400" cy="44798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8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7C2737-08EC-47BA-9810-9BD259B56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7" y="533400"/>
            <a:ext cx="12077445" cy="46734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AB0D796-6EDA-4845-B58D-1BC320B8A946}"/>
              </a:ext>
            </a:extLst>
          </p:cNvPr>
          <p:cNvSpPr txBox="1"/>
          <p:nvPr/>
        </p:nvSpPr>
        <p:spPr>
          <a:xfrm>
            <a:off x="5358500" y="2175212"/>
            <a:ext cx="6044627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Click the “Upload” tab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Under “Data source”, select “Only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xPONENT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/BPM”</a:t>
            </a:r>
            <a:endParaRPr lang="en-US" dirty="0"/>
          </a:p>
          <a:p>
            <a:r>
              <a:rPr lang="en-US" u="sng" dirty="0">
                <a:solidFill>
                  <a:schemeClr val="bg1">
                    <a:lumMod val="65000"/>
                  </a:schemeClr>
                </a:solidFill>
              </a:rPr>
              <a:t>Load </a:t>
            </a:r>
            <a:r>
              <a:rPr lang="en-US" u="sng" dirty="0" err="1">
                <a:solidFill>
                  <a:schemeClr val="bg1">
                    <a:lumMod val="65000"/>
                  </a:schemeClr>
                </a:solidFill>
              </a:rPr>
              <a:t>xPONENT</a:t>
            </a:r>
            <a:r>
              <a:rPr lang="en-US" u="sng" dirty="0">
                <a:solidFill>
                  <a:schemeClr val="bg1">
                    <a:lumMod val="65000"/>
                  </a:schemeClr>
                </a:solidFill>
              </a:rPr>
              <a:t> (.csv) and/or BPM (.xlsx) files into the app 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342900" indent="-342900">
              <a:buFont typeface="+mj-lt"/>
              <a:buAutoNum type="arabicPeriod" startAt="3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Click “Browse…” to open the file explorer</a:t>
            </a:r>
          </a:p>
          <a:p>
            <a:pPr marL="342900" indent="-342900">
              <a:buFont typeface="+mj-lt"/>
              <a:buAutoNum type="arabicPeriod" startAt="3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Select the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xPONENT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and/or BPM files you want to load (multiple can be loaded at once) and click “Open”</a:t>
            </a:r>
          </a:p>
          <a:p>
            <a:r>
              <a:rPr lang="en-US" u="sng" dirty="0"/>
              <a:t>Load merged datasets from previous </a:t>
            </a:r>
            <a:r>
              <a:rPr lang="en-US" u="sng" dirty="0" err="1"/>
              <a:t>shinyMBA</a:t>
            </a:r>
            <a:r>
              <a:rPr lang="en-US" u="sng" dirty="0"/>
              <a:t> session</a:t>
            </a:r>
          </a:p>
          <a:p>
            <a:pPr marL="342900" indent="-342900">
              <a:buFont typeface="+mj-lt"/>
              <a:buAutoNum type="arabicPeriod" startAt="5"/>
            </a:pPr>
            <a:r>
              <a:rPr lang="en-US" dirty="0"/>
              <a:t>Click “Browse…” to open the file explorer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7FDF4CB-6AA1-4C8A-8D73-9DD3DCB00374}"/>
              </a:ext>
            </a:extLst>
          </p:cNvPr>
          <p:cNvSpPr/>
          <p:nvPr/>
        </p:nvSpPr>
        <p:spPr>
          <a:xfrm>
            <a:off x="297640" y="4044725"/>
            <a:ext cx="982465" cy="87762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939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AF9F874-DAD3-E9F8-C72D-471DFB0C0F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22" y="2028872"/>
            <a:ext cx="5355447" cy="3316851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B67B3072-705A-4626-98E4-24D90DC9BE69}"/>
              </a:ext>
            </a:extLst>
          </p:cNvPr>
          <p:cNvSpPr/>
          <p:nvPr/>
        </p:nvSpPr>
        <p:spPr>
          <a:xfrm>
            <a:off x="3981306" y="4919764"/>
            <a:ext cx="796205" cy="42595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42E42D-B4EA-4015-9764-4F455D23977F}"/>
              </a:ext>
            </a:extLst>
          </p:cNvPr>
          <p:cNvSpPr txBox="1"/>
          <p:nvPr/>
        </p:nvSpPr>
        <p:spPr>
          <a:xfrm>
            <a:off x="5872850" y="2374994"/>
            <a:ext cx="6044627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Click the “Upload” tab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Under “Data source”, select “Only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xPONENT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/BPM”</a:t>
            </a:r>
            <a:endParaRPr lang="en-US" dirty="0"/>
          </a:p>
          <a:p>
            <a:r>
              <a:rPr lang="en-US" u="sng" dirty="0">
                <a:solidFill>
                  <a:schemeClr val="bg1">
                    <a:lumMod val="65000"/>
                  </a:schemeClr>
                </a:solidFill>
              </a:rPr>
              <a:t>Load </a:t>
            </a:r>
            <a:r>
              <a:rPr lang="en-US" u="sng" dirty="0" err="1">
                <a:solidFill>
                  <a:schemeClr val="bg1">
                    <a:lumMod val="65000"/>
                  </a:schemeClr>
                </a:solidFill>
              </a:rPr>
              <a:t>xPONENT</a:t>
            </a:r>
            <a:r>
              <a:rPr lang="en-US" u="sng" dirty="0">
                <a:solidFill>
                  <a:schemeClr val="bg1">
                    <a:lumMod val="65000"/>
                  </a:schemeClr>
                </a:solidFill>
              </a:rPr>
              <a:t> (.csv) and/or BPM (.xlsx) files into the app 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342900" indent="-342900">
              <a:buFont typeface="+mj-lt"/>
              <a:buAutoNum type="arabicPeriod" startAt="3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Click “Browse…” to open the file explorer</a:t>
            </a:r>
          </a:p>
          <a:p>
            <a:pPr marL="342900" indent="-342900">
              <a:buFont typeface="+mj-lt"/>
              <a:buAutoNum type="arabicPeriod" startAt="3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Select the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xPONENT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and/or BPM files you want to load (multiple can be loaded at once) and click “Open”</a:t>
            </a:r>
          </a:p>
          <a:p>
            <a:r>
              <a:rPr lang="en-US" u="sng" dirty="0"/>
              <a:t>Load merged datasets from previous </a:t>
            </a:r>
            <a:r>
              <a:rPr lang="en-US" u="sng" dirty="0" err="1"/>
              <a:t>shinyMBA</a:t>
            </a:r>
            <a:r>
              <a:rPr lang="en-US" u="sng" dirty="0"/>
              <a:t> session</a:t>
            </a:r>
          </a:p>
          <a:p>
            <a:pPr marL="342900" indent="-342900">
              <a:buFont typeface="+mj-lt"/>
              <a:buAutoNum type="arabicPeriod" startAt="5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Click “Browse…” to open the file explorer</a:t>
            </a:r>
          </a:p>
          <a:p>
            <a:pPr marL="342900" indent="-342900">
              <a:buFont typeface="+mj-lt"/>
              <a:buAutoNum type="arabicPeriod" startAt="5"/>
            </a:pPr>
            <a:r>
              <a:rPr lang="en-US" dirty="0"/>
              <a:t>Select the merged data files you want to load (multiple can be loaded at once) and click “Open”</a:t>
            </a:r>
          </a:p>
        </p:txBody>
      </p:sp>
    </p:spTree>
    <p:extLst>
      <p:ext uri="{BB962C8B-B14F-4D97-AF65-F5344CB8AC3E}">
        <p14:creationId xmlns:p14="http://schemas.microsoft.com/office/powerpoint/2010/main" val="4169777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21113B-77E3-4C90-B3C4-52ABFEBF2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12" y="533034"/>
            <a:ext cx="12068175" cy="46201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4DF8A0-F20A-4102-90DD-D30A9A8C8EB6}"/>
              </a:ext>
            </a:extLst>
          </p:cNvPr>
          <p:cNvSpPr txBox="1"/>
          <p:nvPr/>
        </p:nvSpPr>
        <p:spPr>
          <a:xfrm>
            <a:off x="5872850" y="2374994"/>
            <a:ext cx="6044627" cy="369331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Click the “Upload” tab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Under “Data source”, select “Only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xPONENT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/BPM”</a:t>
            </a:r>
            <a:endParaRPr lang="en-US" dirty="0"/>
          </a:p>
          <a:p>
            <a:r>
              <a:rPr lang="en-US" u="sng" dirty="0">
                <a:solidFill>
                  <a:schemeClr val="bg1">
                    <a:lumMod val="65000"/>
                  </a:schemeClr>
                </a:solidFill>
              </a:rPr>
              <a:t>Load </a:t>
            </a:r>
            <a:r>
              <a:rPr lang="en-US" u="sng" dirty="0" err="1">
                <a:solidFill>
                  <a:schemeClr val="bg1">
                    <a:lumMod val="65000"/>
                  </a:schemeClr>
                </a:solidFill>
              </a:rPr>
              <a:t>xPONENT</a:t>
            </a:r>
            <a:r>
              <a:rPr lang="en-US" u="sng" dirty="0">
                <a:solidFill>
                  <a:schemeClr val="bg1">
                    <a:lumMod val="65000"/>
                  </a:schemeClr>
                </a:solidFill>
              </a:rPr>
              <a:t> (.csv) and/or BPM (.xlsx) files into the app 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342900" indent="-342900">
              <a:buFont typeface="+mj-lt"/>
              <a:buAutoNum type="arabicPeriod" startAt="3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Click “Browse…” to open the file explorer</a:t>
            </a:r>
          </a:p>
          <a:p>
            <a:pPr marL="342900" indent="-342900">
              <a:buFont typeface="+mj-lt"/>
              <a:buAutoNum type="arabicPeriod" startAt="3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Select the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xPONENT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and/or BPM files you want to load (multiple can be loaded at once) and click “Open”</a:t>
            </a:r>
          </a:p>
          <a:p>
            <a:r>
              <a:rPr lang="en-US" u="sng" dirty="0">
                <a:solidFill>
                  <a:schemeClr val="bg1">
                    <a:lumMod val="65000"/>
                  </a:schemeClr>
                </a:solidFill>
              </a:rPr>
              <a:t>Load merged datasets from previous </a:t>
            </a:r>
            <a:r>
              <a:rPr lang="en-US" u="sng" dirty="0" err="1">
                <a:solidFill>
                  <a:schemeClr val="bg1">
                    <a:lumMod val="65000"/>
                  </a:schemeClr>
                </a:solidFill>
              </a:rPr>
              <a:t>shinyMBA</a:t>
            </a:r>
            <a:r>
              <a:rPr lang="en-US" u="sng" dirty="0">
                <a:solidFill>
                  <a:schemeClr val="bg1">
                    <a:lumMod val="65000"/>
                  </a:schemeClr>
                </a:solidFill>
              </a:rPr>
              <a:t> session</a:t>
            </a:r>
          </a:p>
          <a:p>
            <a:pPr marL="342900" indent="-342900">
              <a:buFont typeface="+mj-lt"/>
              <a:buAutoNum type="arabicPeriod" startAt="5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Click “Browse…” to open the file explorer</a:t>
            </a:r>
          </a:p>
          <a:p>
            <a:pPr marL="342900" indent="-342900">
              <a:buFont typeface="+mj-lt"/>
              <a:buAutoNum type="arabicPeriod" startAt="5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Select the merged data files you want to load (multiple can be loaded at once) and click “Open”</a:t>
            </a:r>
          </a:p>
          <a:p>
            <a:pPr marL="342900" indent="-342900">
              <a:buFont typeface="+mj-lt"/>
              <a:buAutoNum type="arabicPeriod" startAt="5"/>
            </a:pP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342900" indent="-342900">
              <a:buFont typeface="+mj-lt"/>
              <a:buAutoNum type="arabicPeriod" startAt="7"/>
            </a:pPr>
            <a:r>
              <a:rPr lang="en-US" dirty="0"/>
              <a:t>Wait for the progress bars to state “Upload complete”</a:t>
            </a:r>
          </a:p>
          <a:p>
            <a:pPr marL="342900" indent="-342900">
              <a:buFont typeface="+mj-lt"/>
              <a:buAutoNum type="arabicPeriod" startAt="7"/>
            </a:pPr>
            <a:r>
              <a:rPr lang="en-US" dirty="0"/>
              <a:t>Begin using the app! 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2DCC6F4-90CE-4F43-BCFA-8E4F2BEEDDD7}"/>
              </a:ext>
            </a:extLst>
          </p:cNvPr>
          <p:cNvSpPr/>
          <p:nvPr/>
        </p:nvSpPr>
        <p:spPr>
          <a:xfrm>
            <a:off x="188798" y="3448050"/>
            <a:ext cx="3705256" cy="4944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F8BC192-6EAB-4132-80CA-AF9F776315E6}"/>
              </a:ext>
            </a:extLst>
          </p:cNvPr>
          <p:cNvSpPr/>
          <p:nvPr/>
        </p:nvSpPr>
        <p:spPr>
          <a:xfrm>
            <a:off x="188798" y="4419600"/>
            <a:ext cx="3705256" cy="4944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027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CF128-3117-4F04-8DF4-36E3B6D091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Bead Count/MFI Module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BFFBD2-CABC-4AF4-A61F-F0EE8FEB1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Bead count component</a:t>
            </a:r>
          </a:p>
        </p:txBody>
      </p:sp>
    </p:spTree>
    <p:extLst>
      <p:ext uri="{BB962C8B-B14F-4D97-AF65-F5344CB8AC3E}">
        <p14:creationId xmlns:p14="http://schemas.microsoft.com/office/powerpoint/2010/main" val="4232788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257EB-1F58-42BC-AB91-72EB21DD0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E20C4-5022-413C-9EAA-EE7D5A678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Load your </a:t>
            </a:r>
            <a:r>
              <a:rPr lang="en-US" dirty="0" err="1"/>
              <a:t>xPONENT</a:t>
            </a:r>
            <a:r>
              <a:rPr lang="en-US" dirty="0"/>
              <a:t> (.xlsx) and/or multi-tab BPM (.xlsx) files into the app</a:t>
            </a:r>
          </a:p>
          <a:p>
            <a:pPr lvl="1"/>
            <a:r>
              <a:rPr lang="en-US" sz="2200" dirty="0"/>
              <a:t>Indicating background and specific controls in </a:t>
            </a:r>
            <a:r>
              <a:rPr lang="en-US" sz="2200" dirty="0" err="1"/>
              <a:t>xPONENT</a:t>
            </a:r>
            <a:r>
              <a:rPr lang="en-US" sz="2200" dirty="0"/>
              <a:t> protocol aids user in plot generation</a:t>
            </a:r>
          </a:p>
          <a:p>
            <a:pPr lvl="1"/>
            <a:r>
              <a:rPr lang="en-US" sz="2200" dirty="0"/>
              <a:t>BPM files must be saved in multiple-analyte layout and have tabs for “FI”, “FI – </a:t>
            </a:r>
            <a:r>
              <a:rPr lang="en-US" sz="2200" dirty="0" err="1"/>
              <a:t>Bkgd</a:t>
            </a:r>
            <a:r>
              <a:rPr lang="en-US" sz="2200" dirty="0"/>
              <a:t>”, and “Bead Count” or they will not be accepted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Set parameters in the app’s modules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Interact with your data in the modules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Download outputs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4229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857370C-D483-93AB-6BF2-BA2041DB4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2" y="1302651"/>
            <a:ext cx="3224946" cy="51463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4377DF4-9165-47C5-9FE9-0E51224EC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62" y="174430"/>
            <a:ext cx="12192000" cy="1023655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C7C5497-4558-463C-B2BF-C341B3FE91A0}"/>
              </a:ext>
            </a:extLst>
          </p:cNvPr>
          <p:cNvSpPr/>
          <p:nvPr/>
        </p:nvSpPr>
        <p:spPr>
          <a:xfrm>
            <a:off x="1155353" y="503488"/>
            <a:ext cx="1763559" cy="69459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CC363B-52EA-4DFC-8AC4-2D7411C8E79C}"/>
              </a:ext>
            </a:extLst>
          </p:cNvPr>
          <p:cNvSpPr txBox="1"/>
          <p:nvPr/>
        </p:nvSpPr>
        <p:spPr>
          <a:xfrm>
            <a:off x="4848169" y="1661951"/>
            <a:ext cx="6356279" cy="39703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Bead Count QC: setting parameters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Click the “Bead Count / MFI” tab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Under “Choose QC metric” select “Bead Count”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Under “Choose a plate” and “Choose an antigen/antibody”, select which batch and antigen/antibody combination you’d like the app to display.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Inform the app of your bead count upper and lower thresholds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Set how the app determines failed wells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Bead counts under the upper threshold or under the lower threshold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Set how the app determines failed plates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% of wells with bead counts under the upper or lower threshold </a:t>
            </a: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E82F5B2A-2874-4708-95B1-F91BE78676D3}"/>
              </a:ext>
            </a:extLst>
          </p:cNvPr>
          <p:cNvSpPr/>
          <p:nvPr/>
        </p:nvSpPr>
        <p:spPr>
          <a:xfrm>
            <a:off x="1282208" y="1661951"/>
            <a:ext cx="735477" cy="236108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16FA169-DEDA-4A5B-AF82-170AADDCBAB8}"/>
              </a:ext>
            </a:extLst>
          </p:cNvPr>
          <p:cNvSpPr/>
          <p:nvPr/>
        </p:nvSpPr>
        <p:spPr>
          <a:xfrm>
            <a:off x="198879" y="2097590"/>
            <a:ext cx="2966352" cy="139541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D6B85B-F7EC-469B-9C40-5F0B43FA08D9}"/>
              </a:ext>
            </a:extLst>
          </p:cNvPr>
          <p:cNvSpPr/>
          <p:nvPr/>
        </p:nvSpPr>
        <p:spPr>
          <a:xfrm>
            <a:off x="198879" y="3530150"/>
            <a:ext cx="1818806" cy="12528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6B5AB3A-2F76-43B6-B173-FDE1A9EAEC26}"/>
              </a:ext>
            </a:extLst>
          </p:cNvPr>
          <p:cNvSpPr/>
          <p:nvPr/>
        </p:nvSpPr>
        <p:spPr>
          <a:xfrm>
            <a:off x="198879" y="4851446"/>
            <a:ext cx="1528359" cy="6883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300B16F-BE98-49D3-BCB7-90CF9DFA81F1}"/>
              </a:ext>
            </a:extLst>
          </p:cNvPr>
          <p:cNvSpPr/>
          <p:nvPr/>
        </p:nvSpPr>
        <p:spPr>
          <a:xfrm>
            <a:off x="198879" y="5604466"/>
            <a:ext cx="1838254" cy="6248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783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8" grpId="0" animBg="1"/>
      <p:bldP spid="8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67C93B-2BBD-BF70-93D0-E66EC41A04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0151"/>
            <a:ext cx="11934092" cy="635734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AE90A4F4-8997-455D-8C0A-5B52E0D247BC}"/>
              </a:ext>
            </a:extLst>
          </p:cNvPr>
          <p:cNvSpPr/>
          <p:nvPr/>
        </p:nvSpPr>
        <p:spPr>
          <a:xfrm>
            <a:off x="2971392" y="316522"/>
            <a:ext cx="674485" cy="55236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7876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1019785-D371-4D4D-A01B-D0A61E25FD64}"/>
              </a:ext>
            </a:extLst>
          </p:cNvPr>
          <p:cNvSpPr txBox="1"/>
          <p:nvPr/>
        </p:nvSpPr>
        <p:spPr>
          <a:xfrm>
            <a:off x="8695557" y="2951946"/>
            <a:ext cx="2996587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Problematic bead count example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BD6484-BD83-0B46-00A9-411A813C1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00" y="492370"/>
            <a:ext cx="8316145" cy="5651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656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EFDBDB6-26F9-7BC9-3808-A743B6E22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738" y="599807"/>
            <a:ext cx="11465169" cy="43391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D81C96-C35B-4F4B-AF8B-41620137A5F9}"/>
              </a:ext>
            </a:extLst>
          </p:cNvPr>
          <p:cNvSpPr txBox="1"/>
          <p:nvPr/>
        </p:nvSpPr>
        <p:spPr>
          <a:xfrm>
            <a:off x="2039331" y="5217810"/>
            <a:ext cx="6337819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“Plate-Antigen Repeats Summary” tab contains an interactive data table of failed antigens for each batch.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5F4BF20-6D9E-4E7E-87ED-EF09F84BE945}"/>
              </a:ext>
            </a:extLst>
          </p:cNvPr>
          <p:cNvSpPr/>
          <p:nvPr/>
        </p:nvSpPr>
        <p:spPr>
          <a:xfrm>
            <a:off x="3479703" y="441196"/>
            <a:ext cx="1911075" cy="6907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1996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F073095-ACC7-5964-99C5-2A7F4A24F8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738" y="627390"/>
            <a:ext cx="11389004" cy="45278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1A56E7-577D-4640-BF41-4F36F564CB20}"/>
              </a:ext>
            </a:extLst>
          </p:cNvPr>
          <p:cNvSpPr txBox="1"/>
          <p:nvPr/>
        </p:nvSpPr>
        <p:spPr>
          <a:xfrm>
            <a:off x="2481019" y="5813933"/>
            <a:ext cx="6045417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“All Plates Repeats Summary” tab contains a condensed interactive data table of failed antigens for each batch.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6323D1C-E617-4836-8559-835FE1AE2653}"/>
              </a:ext>
            </a:extLst>
          </p:cNvPr>
          <p:cNvSpPr/>
          <p:nvPr/>
        </p:nvSpPr>
        <p:spPr>
          <a:xfrm>
            <a:off x="5090324" y="515815"/>
            <a:ext cx="1653832" cy="62739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2639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A0B63-39E6-4F83-B48A-AC8324F0B5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Bead Count/MFI Module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54F822-A77A-4A1A-A5E4-FF2AA9A4F6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MFI component</a:t>
            </a:r>
          </a:p>
        </p:txBody>
      </p:sp>
    </p:spTree>
    <p:extLst>
      <p:ext uri="{BB962C8B-B14F-4D97-AF65-F5344CB8AC3E}">
        <p14:creationId xmlns:p14="http://schemas.microsoft.com/office/powerpoint/2010/main" val="11031535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C0A55B7-B6A7-217F-CACE-C6F77174F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96" y="1411278"/>
            <a:ext cx="3696216" cy="42582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083F949-5BEB-4D05-89B9-54DBB5DEB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6" y="387623"/>
            <a:ext cx="12192000" cy="102365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E91FDD0-6000-4CF5-9B26-92D1A56E5741}"/>
              </a:ext>
            </a:extLst>
          </p:cNvPr>
          <p:cNvSpPr/>
          <p:nvPr/>
        </p:nvSpPr>
        <p:spPr>
          <a:xfrm>
            <a:off x="199143" y="2463874"/>
            <a:ext cx="3423288" cy="14644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C5A502-B747-4685-A6E9-6155E0D71B25}"/>
              </a:ext>
            </a:extLst>
          </p:cNvPr>
          <p:cNvSpPr/>
          <p:nvPr/>
        </p:nvSpPr>
        <p:spPr>
          <a:xfrm>
            <a:off x="199143" y="4675205"/>
            <a:ext cx="2387039" cy="8365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4EBE0E-7247-40E5-97DF-15258353FB95}"/>
              </a:ext>
            </a:extLst>
          </p:cNvPr>
          <p:cNvSpPr txBox="1"/>
          <p:nvPr/>
        </p:nvSpPr>
        <p:spPr>
          <a:xfrm>
            <a:off x="5368617" y="2274838"/>
            <a:ext cx="6356279" cy="25853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MFI QC: setting parameters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Click the “Bead Count / MFI” tab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Under “Choose QC metric” select “MFI”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Under “Choose a plate” and “Choose an antigen/antibody”, select which batch and antigen/antibody combination you’d like the app to display.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Choose which plot to display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Set the MFI warning threshold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Any wells with MFI under this value are flagged yellow</a:t>
            </a:r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A8F0A6D8-D2F1-4D48-9B41-2A501C26C3C7}"/>
              </a:ext>
            </a:extLst>
          </p:cNvPr>
          <p:cNvSpPr/>
          <p:nvPr/>
        </p:nvSpPr>
        <p:spPr>
          <a:xfrm>
            <a:off x="934011" y="2143799"/>
            <a:ext cx="679258" cy="209259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181D216-53F5-4601-B13E-B40349B5CE92}"/>
              </a:ext>
            </a:extLst>
          </p:cNvPr>
          <p:cNvSpPr/>
          <p:nvPr/>
        </p:nvSpPr>
        <p:spPr>
          <a:xfrm>
            <a:off x="1187815" y="769803"/>
            <a:ext cx="1675458" cy="68371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Left 12">
            <a:extLst>
              <a:ext uri="{FF2B5EF4-FFF2-40B4-BE49-F238E27FC236}">
                <a16:creationId xmlns:a16="http://schemas.microsoft.com/office/drawing/2014/main" id="{7B4186AA-FB25-46C2-9977-659EBA8F6DAC}"/>
              </a:ext>
            </a:extLst>
          </p:cNvPr>
          <p:cNvSpPr/>
          <p:nvPr/>
        </p:nvSpPr>
        <p:spPr>
          <a:xfrm>
            <a:off x="3119954" y="4363224"/>
            <a:ext cx="679258" cy="206567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503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10" grpId="0" animBg="1"/>
      <p:bldP spid="10" grpId="1" animBg="1"/>
      <p:bldP spid="11" grpId="0" animBg="1"/>
      <p:bldP spid="11" grpId="1" animBg="1"/>
      <p:bldP spid="13" grpId="0" animBg="1"/>
      <p:bldP spid="13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0C7C8E-BA67-0D58-B54B-98DC981B43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84" y="183095"/>
            <a:ext cx="11765477" cy="40842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1ED925-58B5-4B46-ACC6-1F4B56569F15}"/>
              </a:ext>
            </a:extLst>
          </p:cNvPr>
          <p:cNvSpPr txBox="1"/>
          <p:nvPr/>
        </p:nvSpPr>
        <p:spPr>
          <a:xfrm>
            <a:off x="299302" y="4910942"/>
            <a:ext cx="7930298" cy="190821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“Plots” tab displays a single 96-well plate plot with four color groups: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7030A0"/>
                </a:solidFill>
              </a:rPr>
              <a:t>PURPLE: </a:t>
            </a:r>
            <a:r>
              <a:rPr lang="en-US" sz="1600" dirty="0"/>
              <a:t>background well(s)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F0000"/>
                </a:solidFill>
              </a:rPr>
              <a:t>RED: </a:t>
            </a:r>
            <a:r>
              <a:rPr lang="en-US" sz="1600" dirty="0"/>
              <a:t>MFI ≤ background MFI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FFF00"/>
                </a:solidFill>
              </a:rPr>
              <a:t>YELLOW: </a:t>
            </a:r>
            <a:r>
              <a:rPr lang="en-US" sz="1600" dirty="0"/>
              <a:t>MFI &gt; background MFI, but &lt; MFI warning threshold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B050"/>
                </a:solidFill>
              </a:rPr>
              <a:t>GREEN: </a:t>
            </a:r>
            <a:r>
              <a:rPr lang="en-US" sz="1600" dirty="0"/>
              <a:t>MFI &gt; MFI warning threshold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“Plate-Antigen Repeats Summary” and “All Plates Repeats Summary” tabs do not display anything for MFI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4978E4B-CE53-4DD5-A019-68633DD0E2EA}"/>
              </a:ext>
            </a:extLst>
          </p:cNvPr>
          <p:cNvSpPr/>
          <p:nvPr/>
        </p:nvSpPr>
        <p:spPr>
          <a:xfrm>
            <a:off x="3041932" y="955646"/>
            <a:ext cx="681819" cy="55291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Multiplication Sign 15">
            <a:extLst>
              <a:ext uri="{FF2B5EF4-FFF2-40B4-BE49-F238E27FC236}">
                <a16:creationId xmlns:a16="http://schemas.microsoft.com/office/drawing/2014/main" id="{894A6768-6B4C-4357-8D63-C1576D7DF02F}"/>
              </a:ext>
            </a:extLst>
          </p:cNvPr>
          <p:cNvSpPr/>
          <p:nvPr/>
        </p:nvSpPr>
        <p:spPr>
          <a:xfrm>
            <a:off x="4260822" y="1057441"/>
            <a:ext cx="380518" cy="451123"/>
          </a:xfrm>
          <a:prstGeom prst="mathMultiply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ultiplication Sign 16">
            <a:extLst>
              <a:ext uri="{FF2B5EF4-FFF2-40B4-BE49-F238E27FC236}">
                <a16:creationId xmlns:a16="http://schemas.microsoft.com/office/drawing/2014/main" id="{62A3C69F-B5D3-460A-9C9A-185A4720A193}"/>
              </a:ext>
            </a:extLst>
          </p:cNvPr>
          <p:cNvSpPr/>
          <p:nvPr/>
        </p:nvSpPr>
        <p:spPr>
          <a:xfrm>
            <a:off x="5715482" y="955646"/>
            <a:ext cx="380518" cy="451123"/>
          </a:xfrm>
          <a:prstGeom prst="mathMultiply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87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0A168B2-FFC4-7BAE-BCDB-392FB53261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39" y="188611"/>
            <a:ext cx="11933381" cy="4118215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18F40CB-0F23-4ECF-BBAF-9AAD81BE86CB}"/>
              </a:ext>
            </a:extLst>
          </p:cNvPr>
          <p:cNvSpPr/>
          <p:nvPr/>
        </p:nvSpPr>
        <p:spPr>
          <a:xfrm>
            <a:off x="1470785" y="3058089"/>
            <a:ext cx="1228436" cy="491259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359453-D89C-42DE-98DE-B7A6E9F0E491}"/>
              </a:ext>
            </a:extLst>
          </p:cNvPr>
          <p:cNvSpPr txBox="1"/>
          <p:nvPr/>
        </p:nvSpPr>
        <p:spPr>
          <a:xfrm>
            <a:off x="258619" y="4873996"/>
            <a:ext cx="7930298" cy="147732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“Heat Map” displays a single 96-well plate plot with a color scale for log-transformed MFI and text displays for MFI.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MFI warning threshold is not applicable for this plot.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“Plate-Antigen Repeats Summary” and “All Plates Repeats Summary” tabs do not display anything for MFI.</a:t>
            </a:r>
          </a:p>
        </p:txBody>
      </p:sp>
      <p:sp>
        <p:nvSpPr>
          <p:cNvPr id="7" name="Multiplication Sign 6">
            <a:extLst>
              <a:ext uri="{FF2B5EF4-FFF2-40B4-BE49-F238E27FC236}">
                <a16:creationId xmlns:a16="http://schemas.microsoft.com/office/drawing/2014/main" id="{006B69DF-E8ED-4770-8BDA-796CD3D16FD0}"/>
              </a:ext>
            </a:extLst>
          </p:cNvPr>
          <p:cNvSpPr/>
          <p:nvPr/>
        </p:nvSpPr>
        <p:spPr>
          <a:xfrm>
            <a:off x="4138377" y="1038167"/>
            <a:ext cx="522079" cy="423672"/>
          </a:xfrm>
          <a:prstGeom prst="mathMultiply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ultiplication Sign 7">
            <a:extLst>
              <a:ext uri="{FF2B5EF4-FFF2-40B4-BE49-F238E27FC236}">
                <a16:creationId xmlns:a16="http://schemas.microsoft.com/office/drawing/2014/main" id="{1CA2AF5D-D5E9-4721-90D3-8F87484B244F}"/>
              </a:ext>
            </a:extLst>
          </p:cNvPr>
          <p:cNvSpPr/>
          <p:nvPr/>
        </p:nvSpPr>
        <p:spPr>
          <a:xfrm>
            <a:off x="5834960" y="1038167"/>
            <a:ext cx="522079" cy="423672"/>
          </a:xfrm>
          <a:prstGeom prst="mathMultiply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ultiplication Sign 8">
            <a:extLst>
              <a:ext uri="{FF2B5EF4-FFF2-40B4-BE49-F238E27FC236}">
                <a16:creationId xmlns:a16="http://schemas.microsoft.com/office/drawing/2014/main" id="{384E4C26-7E1B-4043-BE6C-E8C9342AB4B7}"/>
              </a:ext>
            </a:extLst>
          </p:cNvPr>
          <p:cNvSpPr/>
          <p:nvPr/>
        </p:nvSpPr>
        <p:spPr>
          <a:xfrm>
            <a:off x="578055" y="3542082"/>
            <a:ext cx="808181" cy="624005"/>
          </a:xfrm>
          <a:prstGeom prst="mathMultiply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309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6624CB-A0A4-4AC4-8A9C-F517996D50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Control Tracking Module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F3195C7-2A53-40E3-965A-4C4871359C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xPONENT</a:t>
            </a:r>
            <a:r>
              <a:rPr lang="en-US" dirty="0"/>
              <a:t>/BPM data source</a:t>
            </a:r>
          </a:p>
        </p:txBody>
      </p:sp>
    </p:spTree>
    <p:extLst>
      <p:ext uri="{BB962C8B-B14F-4D97-AF65-F5344CB8AC3E}">
        <p14:creationId xmlns:p14="http://schemas.microsoft.com/office/powerpoint/2010/main" val="3381681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6FE2D-1529-4C62-BECC-138E0187A4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Upload Module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15F9DD-4117-4CF6-AD47-3992A61182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5931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99E89BE-7430-474D-87AA-FE30C0E38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60" y="1153243"/>
            <a:ext cx="8368235" cy="54810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86D2D9-F834-440C-85FA-97DBC1C535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28" y="86425"/>
            <a:ext cx="11746513" cy="10041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022B57-0187-482A-ABBB-5AF396F7CC4F}"/>
              </a:ext>
            </a:extLst>
          </p:cNvPr>
          <p:cNvSpPr txBox="1"/>
          <p:nvPr/>
        </p:nvSpPr>
        <p:spPr>
          <a:xfrm>
            <a:off x="4662220" y="2527657"/>
            <a:ext cx="4756935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Control Tracking: </a:t>
            </a:r>
            <a:r>
              <a:rPr lang="en-US" u="sng" dirty="0" err="1"/>
              <a:t>xPONENT</a:t>
            </a:r>
            <a:r>
              <a:rPr lang="en-US" u="sng" dirty="0"/>
              <a:t>/BPM data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Click the “Control Tracking” tab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Under “Data Source” select “</a:t>
            </a:r>
            <a:r>
              <a:rPr lang="en-US" dirty="0" err="1"/>
              <a:t>xPONENT</a:t>
            </a:r>
            <a:r>
              <a:rPr lang="en-US" dirty="0"/>
              <a:t>/Bio-Plex Manager” to begin loading your data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Data may take several minutes to load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9DBF638-5B48-42C1-B97B-35BCCC1B4B80}"/>
              </a:ext>
            </a:extLst>
          </p:cNvPr>
          <p:cNvSpPr/>
          <p:nvPr/>
        </p:nvSpPr>
        <p:spPr>
          <a:xfrm>
            <a:off x="2727297" y="372782"/>
            <a:ext cx="1473373" cy="78046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8AE424C9-D942-454E-94FB-E6924F398332}"/>
              </a:ext>
            </a:extLst>
          </p:cNvPr>
          <p:cNvSpPr/>
          <p:nvPr/>
        </p:nvSpPr>
        <p:spPr>
          <a:xfrm>
            <a:off x="2727297" y="1675545"/>
            <a:ext cx="517132" cy="267128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243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647A84-2DE9-49B5-BB4A-0790792E8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031" y="1073559"/>
            <a:ext cx="8002991" cy="52418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022B57-0187-482A-ABBB-5AF396F7CC4F}"/>
              </a:ext>
            </a:extLst>
          </p:cNvPr>
          <p:cNvSpPr txBox="1"/>
          <p:nvPr/>
        </p:nvSpPr>
        <p:spPr>
          <a:xfrm>
            <a:off x="4744838" y="2233142"/>
            <a:ext cx="6173902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Control Tracking: </a:t>
            </a:r>
            <a:r>
              <a:rPr lang="en-US" u="sng" dirty="0" err="1"/>
              <a:t>xPONENT</a:t>
            </a:r>
            <a:r>
              <a:rPr lang="en-US" u="sng" dirty="0"/>
              <a:t>/BPM data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Click the “Control Tracking” tab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Under “Data Source” select “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xPONENT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/Bio-Plex Manager” to begin loading your data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This may take several minutes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Under “Select chart type”, select which process control chart you want to use.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Levey-Jennings, Shewhart, or Moving Range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403FE1-A8BD-4B4B-B2A0-A7BC52C9C896}"/>
              </a:ext>
            </a:extLst>
          </p:cNvPr>
          <p:cNvSpPr/>
          <p:nvPr/>
        </p:nvSpPr>
        <p:spPr>
          <a:xfrm>
            <a:off x="329609" y="2233142"/>
            <a:ext cx="2764465" cy="8928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4BD4F5-5F43-4238-BDBB-615ED2EF8D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031" y="116472"/>
            <a:ext cx="11196116" cy="95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1008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647A84-2DE9-49B5-BB4A-0790792E8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031" y="1073559"/>
            <a:ext cx="8002991" cy="52418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022B57-0187-482A-ABBB-5AF396F7CC4F}"/>
              </a:ext>
            </a:extLst>
          </p:cNvPr>
          <p:cNvSpPr txBox="1"/>
          <p:nvPr/>
        </p:nvSpPr>
        <p:spPr>
          <a:xfrm>
            <a:off x="4744838" y="2233142"/>
            <a:ext cx="6173902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Control Tracking: </a:t>
            </a:r>
            <a:r>
              <a:rPr lang="en-US" u="sng" dirty="0" err="1"/>
              <a:t>xPONENT</a:t>
            </a:r>
            <a:r>
              <a:rPr lang="en-US" u="sng" dirty="0"/>
              <a:t>/BPM data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Click the “Control Tracking” tab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Under “Data Source” select “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xPONENT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/Bio-Plex Manager” to begin loading your data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This may take several minutes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Under “Select chart type”, select which process control chart you want to use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Levey-Jennings, Shewhart, or Moving Range.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Under “Specify your controls” and “Specify antigens/antibodies”, select the sample ID’s that correspond to your controls and which antigens/antibodies your controls are relevant for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403FE1-A8BD-4B4B-B2A0-A7BC52C9C896}"/>
              </a:ext>
            </a:extLst>
          </p:cNvPr>
          <p:cNvSpPr/>
          <p:nvPr/>
        </p:nvSpPr>
        <p:spPr>
          <a:xfrm>
            <a:off x="306656" y="3104708"/>
            <a:ext cx="2787418" cy="16161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2E9DD87-33DF-4344-9104-CECC2D10FC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031" y="79287"/>
            <a:ext cx="11631109" cy="994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9154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375A8F-AAC1-A8C0-EF1F-CA3BD4A99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175"/>
            <a:ext cx="12192000" cy="67618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022B57-0187-482A-ABBB-5AF396F7CC4F}"/>
              </a:ext>
            </a:extLst>
          </p:cNvPr>
          <p:cNvSpPr txBox="1"/>
          <p:nvPr/>
        </p:nvSpPr>
        <p:spPr>
          <a:xfrm>
            <a:off x="4468392" y="1935305"/>
            <a:ext cx="6173902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Control Tracking: </a:t>
            </a:r>
            <a:r>
              <a:rPr lang="en-US" u="sng" dirty="0" err="1"/>
              <a:t>xPONENT</a:t>
            </a:r>
            <a:r>
              <a:rPr lang="en-US" u="sng" dirty="0"/>
              <a:t>/BPM data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Click the “Control Tracking” tab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Under “Data Source” select “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xPONENT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/Bio-Plex Manager” to begin loading your data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This may take several minutes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Under “Select chart type”, select which process control chart you want to use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Levey-Jennings, Shewhart, or Moving Range.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Under “Specify your controls” and “Specify antigens/antibodies”, select the sample ID’s that correspond to your controls and which antigens/antibodies your controls are relevant for</a:t>
            </a:r>
          </a:p>
        </p:txBody>
      </p:sp>
    </p:spTree>
    <p:extLst>
      <p:ext uri="{BB962C8B-B14F-4D97-AF65-F5344CB8AC3E}">
        <p14:creationId xmlns:p14="http://schemas.microsoft.com/office/powerpoint/2010/main" val="20488276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1022B57-0187-482A-ABBB-5AF396F7CC4F}"/>
              </a:ext>
            </a:extLst>
          </p:cNvPr>
          <p:cNvSpPr txBox="1"/>
          <p:nvPr/>
        </p:nvSpPr>
        <p:spPr>
          <a:xfrm>
            <a:off x="4468392" y="1935305"/>
            <a:ext cx="6173902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Control Tracking: </a:t>
            </a:r>
            <a:r>
              <a:rPr lang="en-US" u="sng" dirty="0" err="1"/>
              <a:t>xPONENT</a:t>
            </a:r>
            <a:r>
              <a:rPr lang="en-US" u="sng" dirty="0"/>
              <a:t>/BPM data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Click the “Control Tracking” tab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Under “Data Source” select “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xPONENT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/Bio-Plex Manager” to begin loading your data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This may take several minutes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Under “Select chart type”, select which process control chart you want to use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Levey-Jennings, Shewhart, or Moving Range.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Under “Specify your controls” and “Specify antigens/antibodies”, select the sample ID’s that correspond to your controls and which antigens/antibodies your controls are relevant for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92C742-8AB6-F42F-7F1A-AC29212AF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52" y="532996"/>
            <a:ext cx="3791479" cy="5792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445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C1425B-A650-A107-420D-9AB762145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44" y="1518768"/>
            <a:ext cx="3658111" cy="46488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022B57-0187-482A-ABBB-5AF396F7CC4F}"/>
              </a:ext>
            </a:extLst>
          </p:cNvPr>
          <p:cNvSpPr txBox="1"/>
          <p:nvPr/>
        </p:nvSpPr>
        <p:spPr>
          <a:xfrm>
            <a:off x="4367755" y="1518768"/>
            <a:ext cx="6726232" cy="50783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Control Tracking: </a:t>
            </a:r>
            <a:r>
              <a:rPr lang="en-US" u="sng" dirty="0" err="1"/>
              <a:t>xPONENT</a:t>
            </a:r>
            <a:r>
              <a:rPr lang="en-US" u="sng" dirty="0"/>
              <a:t>/BPM data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Click the “Control Tracking” tab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Under “Data Source” select “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xPONENT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/Bio-Plex Manager” to begin loading your data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This may take several minutes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Under “Select chart type”, select which process control chart you want to use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Levey-Jennings, Shewhart, or Moving Range.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Under “Specify your controls” and “Specify antigens/antibodies”, select the sample ID’s that correspond to your controls and which antigens/antibodies your controls are relevant for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Check “Average replicates?” if control replicates for each plate should be averaged before conducting LJ analyses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Under “Violation Type”, choose the criteria for out of control data points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Nelson Rules: set of 8 rules commonly used in control charts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2CL and 3CL: flags points falling outside of the 2</a:t>
            </a:r>
            <a:r>
              <a:rPr lang="el-GR" dirty="0"/>
              <a:t>σ</a:t>
            </a:r>
            <a:r>
              <a:rPr lang="en-US" dirty="0"/>
              <a:t> or 3</a:t>
            </a:r>
            <a:r>
              <a:rPr lang="el-GR" dirty="0"/>
              <a:t>σ</a:t>
            </a:r>
            <a:r>
              <a:rPr lang="en-US" dirty="0"/>
              <a:t> confidence limits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8941610-A600-4106-B26F-E607DA0A3A68}"/>
              </a:ext>
            </a:extLst>
          </p:cNvPr>
          <p:cNvSpPr/>
          <p:nvPr/>
        </p:nvSpPr>
        <p:spPr>
          <a:xfrm>
            <a:off x="239128" y="4747845"/>
            <a:ext cx="1532563" cy="25343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4505EB-4D8E-4BD2-8415-C3FE306B4B95}"/>
              </a:ext>
            </a:extLst>
          </p:cNvPr>
          <p:cNvSpPr/>
          <p:nvPr/>
        </p:nvSpPr>
        <p:spPr>
          <a:xfrm>
            <a:off x="239128" y="5116053"/>
            <a:ext cx="1532562" cy="78439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E6F5FE-F182-7DAD-4D46-4BFF6EE71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44" y="285102"/>
            <a:ext cx="11631109" cy="994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369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32FF1F-387F-92CD-B57F-148D0D0936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62" y="494520"/>
            <a:ext cx="11816861" cy="3639358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BC6AF13D-9B7C-48B3-9ADB-1AA9C02E72F6}"/>
              </a:ext>
            </a:extLst>
          </p:cNvPr>
          <p:cNvSpPr/>
          <p:nvPr/>
        </p:nvSpPr>
        <p:spPr>
          <a:xfrm>
            <a:off x="2976450" y="414609"/>
            <a:ext cx="688374" cy="47903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Left 5">
            <a:extLst>
              <a:ext uri="{FF2B5EF4-FFF2-40B4-BE49-F238E27FC236}">
                <a16:creationId xmlns:a16="http://schemas.microsoft.com/office/drawing/2014/main" id="{4C311EB2-8CC4-401D-97B0-22F4035344CB}"/>
              </a:ext>
            </a:extLst>
          </p:cNvPr>
          <p:cNvSpPr/>
          <p:nvPr/>
        </p:nvSpPr>
        <p:spPr>
          <a:xfrm>
            <a:off x="1118455" y="3429000"/>
            <a:ext cx="979470" cy="267128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61D7F9-830C-483C-ADA3-4B8FA25EF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6688" y="4543801"/>
            <a:ext cx="4780538" cy="204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7351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4113D8-A80F-71C1-72A1-94C8A906A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1117"/>
            <a:ext cx="12192000" cy="3795766"/>
          </a:xfrm>
          <a:prstGeom prst="rect">
            <a:avLst/>
          </a:prstGeom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0129E69D-991F-4816-B12B-5FCCCAA1E166}"/>
              </a:ext>
            </a:extLst>
          </p:cNvPr>
          <p:cNvSpPr/>
          <p:nvPr/>
        </p:nvSpPr>
        <p:spPr>
          <a:xfrm>
            <a:off x="1135447" y="4714500"/>
            <a:ext cx="979470" cy="267128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C8FE128-874F-406A-B70E-FD1C7144DC70}"/>
              </a:ext>
            </a:extLst>
          </p:cNvPr>
          <p:cNvSpPr/>
          <p:nvPr/>
        </p:nvSpPr>
        <p:spPr>
          <a:xfrm>
            <a:off x="2949742" y="1467896"/>
            <a:ext cx="820232" cy="44946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3762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0DAD9DC-976E-926A-B945-A1561D64F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1117"/>
            <a:ext cx="12192000" cy="3795766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4D4F5465-1113-4694-8C84-188D38B40C3C}"/>
              </a:ext>
            </a:extLst>
          </p:cNvPr>
          <p:cNvSpPr/>
          <p:nvPr/>
        </p:nvSpPr>
        <p:spPr>
          <a:xfrm rot="20552082">
            <a:off x="639835" y="1937430"/>
            <a:ext cx="2505580" cy="114189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Change which plot is displayed here</a:t>
            </a:r>
          </a:p>
        </p:txBody>
      </p:sp>
    </p:spTree>
    <p:extLst>
      <p:ext uri="{BB962C8B-B14F-4D97-AF65-F5344CB8AC3E}">
        <p14:creationId xmlns:p14="http://schemas.microsoft.com/office/powerpoint/2010/main" val="2732402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31183D-AE34-2859-05CC-613FCBA62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8973"/>
            <a:ext cx="12192000" cy="378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609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587BA-847B-4C6D-AB27-6C09AA162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options for uploading your run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6787D-94A8-4AB2-B70B-5A3DE6C9E7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Upload only your </a:t>
            </a:r>
            <a:r>
              <a:rPr lang="en-US" dirty="0" err="1"/>
              <a:t>xPONENT</a:t>
            </a:r>
            <a:r>
              <a:rPr lang="en-US" dirty="0"/>
              <a:t> (.csv) and/or BPM (.xlsx) instrument files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Upload merged datasets from previous </a:t>
            </a:r>
            <a:r>
              <a:rPr lang="en-US" dirty="0" err="1"/>
              <a:t>shinyMBA</a:t>
            </a:r>
            <a:r>
              <a:rPr lang="en-US" dirty="0"/>
              <a:t> sessions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Use “raw_data.csv” acquired from the Downloads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Append your </a:t>
            </a:r>
            <a:r>
              <a:rPr lang="en-US" dirty="0" err="1"/>
              <a:t>xPONENT</a:t>
            </a:r>
            <a:r>
              <a:rPr lang="en-US" dirty="0"/>
              <a:t>/BPM files to a merged datasets from a previous </a:t>
            </a:r>
            <a:r>
              <a:rPr lang="en-US" dirty="0" err="1"/>
              <a:t>shinyMBA</a:t>
            </a:r>
            <a:r>
              <a:rPr lang="en-US" dirty="0"/>
              <a:t> session </a:t>
            </a:r>
          </a:p>
        </p:txBody>
      </p:sp>
    </p:spTree>
    <p:extLst>
      <p:ext uri="{BB962C8B-B14F-4D97-AF65-F5344CB8AC3E}">
        <p14:creationId xmlns:p14="http://schemas.microsoft.com/office/powerpoint/2010/main" val="258374247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48C01D-6EE8-73BA-3970-FDEE136C4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8472"/>
            <a:ext cx="12192000" cy="397368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DA4C39F-5DC4-4F55-BE55-36D70C0E2C59}"/>
              </a:ext>
            </a:extLst>
          </p:cNvPr>
          <p:cNvSpPr txBox="1"/>
          <p:nvPr/>
        </p:nvSpPr>
        <p:spPr>
          <a:xfrm>
            <a:off x="2465321" y="5164311"/>
            <a:ext cx="5136318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“Flagged Plates” tab contains a list of out of control data points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Shows out of control points for every antigen/antibody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05F5A19-F4F2-46BB-BEE4-4F454173420B}"/>
              </a:ext>
            </a:extLst>
          </p:cNvPr>
          <p:cNvSpPr/>
          <p:nvPr/>
        </p:nvSpPr>
        <p:spPr>
          <a:xfrm>
            <a:off x="3462981" y="968472"/>
            <a:ext cx="1058237" cy="44398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801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CCA687-1F27-F81A-43CE-77CB7A0577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2417"/>
            <a:ext cx="11969262" cy="39148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4C593E-EBBE-4A96-9F0C-E82AE9E9E37C}"/>
              </a:ext>
            </a:extLst>
          </p:cNvPr>
          <p:cNvSpPr txBox="1"/>
          <p:nvPr/>
        </p:nvSpPr>
        <p:spPr>
          <a:xfrm>
            <a:off x="3452760" y="5435351"/>
            <a:ext cx="5286480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“Summary” tab contains a descriptive statistical summary table for every control and antigen/antibody combination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8255BE3-4C6A-4405-A6E9-7DC03AFB97AA}"/>
              </a:ext>
            </a:extLst>
          </p:cNvPr>
          <p:cNvSpPr/>
          <p:nvPr/>
        </p:nvSpPr>
        <p:spPr>
          <a:xfrm>
            <a:off x="4241438" y="676294"/>
            <a:ext cx="936433" cy="59546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3649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6624CB-A0A4-4AC4-8A9C-F517996D50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Control Tracking Module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F3195C7-2A53-40E3-965A-4C4871359C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Custom data source</a:t>
            </a:r>
          </a:p>
        </p:txBody>
      </p:sp>
    </p:spTree>
    <p:extLst>
      <p:ext uri="{BB962C8B-B14F-4D97-AF65-F5344CB8AC3E}">
        <p14:creationId xmlns:p14="http://schemas.microsoft.com/office/powerpoint/2010/main" val="38406374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69B8DBC-4D7C-47ED-A86E-188ED1DB8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17" y="1446506"/>
            <a:ext cx="3413284" cy="35199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7CD385-2592-4E34-8D46-3744CD656C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851" y="242174"/>
            <a:ext cx="12192000" cy="10454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022B57-0187-482A-ABBB-5AF396F7CC4F}"/>
              </a:ext>
            </a:extLst>
          </p:cNvPr>
          <p:cNvSpPr txBox="1"/>
          <p:nvPr/>
        </p:nvSpPr>
        <p:spPr>
          <a:xfrm>
            <a:off x="4962418" y="1597230"/>
            <a:ext cx="4756935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Control Tracking: Custom Data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Click the “Control Tracking” tab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Under “Data Source” select “Formatted Custom Data”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9DBF638-5B48-42C1-B97B-35BCCC1B4B80}"/>
              </a:ext>
            </a:extLst>
          </p:cNvPr>
          <p:cNvSpPr/>
          <p:nvPr/>
        </p:nvSpPr>
        <p:spPr>
          <a:xfrm>
            <a:off x="2828260" y="563525"/>
            <a:ext cx="1626782" cy="88298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8AE424C9-D942-454E-94FB-E6924F398332}"/>
              </a:ext>
            </a:extLst>
          </p:cNvPr>
          <p:cNvSpPr/>
          <p:nvPr/>
        </p:nvSpPr>
        <p:spPr>
          <a:xfrm>
            <a:off x="2091567" y="2063830"/>
            <a:ext cx="979470" cy="267128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633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10C4B1-B104-4D4D-8BF7-5A38A7579B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1" y="200026"/>
            <a:ext cx="6759656" cy="554355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D99B3D7C-1978-42F3-AFD6-A8E0867C5E01}"/>
              </a:ext>
            </a:extLst>
          </p:cNvPr>
          <p:cNvSpPr/>
          <p:nvPr/>
        </p:nvSpPr>
        <p:spPr>
          <a:xfrm>
            <a:off x="5500217" y="99042"/>
            <a:ext cx="1335640" cy="63548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E7B119-3C5D-4E08-B4AF-F751397F8C5C}"/>
              </a:ext>
            </a:extLst>
          </p:cNvPr>
          <p:cNvSpPr txBox="1"/>
          <p:nvPr/>
        </p:nvSpPr>
        <p:spPr>
          <a:xfrm>
            <a:off x="7106903" y="1319405"/>
            <a:ext cx="4756935" cy="24622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Control Tracking: Custom Data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Click the “Control Tracking” tab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Under “Data Source” select “Formatted Custom Data”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Ensure that your data is formatted correctly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An example of the proper format can be viewed under the “Custom Data format” tab.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Must be a four column .csv with variable names in the first row</a:t>
            </a:r>
          </a:p>
        </p:txBody>
      </p:sp>
    </p:spTree>
    <p:extLst>
      <p:ext uri="{BB962C8B-B14F-4D97-AF65-F5344CB8AC3E}">
        <p14:creationId xmlns:p14="http://schemas.microsoft.com/office/powerpoint/2010/main" val="7725746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52DFB49-D664-43C1-A5EC-D305399FD6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9360525"/>
              </p:ext>
            </p:extLst>
          </p:nvPr>
        </p:nvGraphicFramePr>
        <p:xfrm>
          <a:off x="3201988" y="2573338"/>
          <a:ext cx="3095625" cy="2730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-Enabled Worksheet" showAsIcon="1" r:id="rId2" imgW="834480" imgH="736560" progId="Excel.SheetMacroEnabled.12">
                  <p:embed/>
                </p:oleObj>
              </mc:Choice>
              <mc:Fallback>
                <p:oleObj name="Macro-Enabled Worksheet" showAsIcon="1" r:id="rId2" imgW="834480" imgH="736560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01988" y="2573338"/>
                        <a:ext cx="3095625" cy="2730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Arrow: Down 7">
            <a:extLst>
              <a:ext uri="{FF2B5EF4-FFF2-40B4-BE49-F238E27FC236}">
                <a16:creationId xmlns:a16="http://schemas.microsoft.com/office/drawing/2014/main" id="{DA5B63E7-B952-4296-A361-E10A6BA86143}"/>
              </a:ext>
            </a:extLst>
          </p:cNvPr>
          <p:cNvSpPr/>
          <p:nvPr/>
        </p:nvSpPr>
        <p:spPr>
          <a:xfrm rot="5400000">
            <a:off x="7559444" y="1138876"/>
            <a:ext cx="2206449" cy="4107638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Downloadable template</a:t>
            </a:r>
          </a:p>
        </p:txBody>
      </p:sp>
    </p:spTree>
    <p:extLst>
      <p:ext uri="{BB962C8B-B14F-4D97-AF65-F5344CB8AC3E}">
        <p14:creationId xmlns:p14="http://schemas.microsoft.com/office/powerpoint/2010/main" val="33862088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EE69DB6-13FA-4544-8E76-7521CDBF14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167" y="1322681"/>
            <a:ext cx="3413284" cy="35199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A07A36-7740-43F1-8007-F0A34EF85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28" y="284051"/>
            <a:ext cx="11837008" cy="84459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2E0A94A-8924-4CA9-AB5B-E68F9B966600}"/>
              </a:ext>
            </a:extLst>
          </p:cNvPr>
          <p:cNvSpPr txBox="1"/>
          <p:nvPr/>
        </p:nvSpPr>
        <p:spPr>
          <a:xfrm>
            <a:off x="5735303" y="1446507"/>
            <a:ext cx="4756935" cy="30162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Control Tracking: Custom Data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Click the “Control Tracking” tab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Under “Data Source” select “Formatted Custom Data”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Ensure that your data is formatted correctly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An example of the proper format can be viewed under the “Custom Data format” tab.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Must be a four column .csv with variable names in the first row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Click “Browse…” to open the file explorer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9DBF638-5B48-42C1-B97B-35BCCC1B4B80}"/>
              </a:ext>
            </a:extLst>
          </p:cNvPr>
          <p:cNvSpPr/>
          <p:nvPr/>
        </p:nvSpPr>
        <p:spPr>
          <a:xfrm>
            <a:off x="187167" y="2150272"/>
            <a:ext cx="3277456" cy="104604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93851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2C17A3F-AA0E-B024-3853-CB93F3063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232" y="1364882"/>
            <a:ext cx="6887536" cy="3943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7E8517-6988-4D5A-A616-3C0B7C6E6258}"/>
              </a:ext>
            </a:extLst>
          </p:cNvPr>
          <p:cNvSpPr txBox="1"/>
          <p:nvPr/>
        </p:nvSpPr>
        <p:spPr>
          <a:xfrm>
            <a:off x="7523006" y="1590345"/>
            <a:ext cx="4756935" cy="35702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Control Tracking: Custom Data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Click the “Control Tracking” tab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Under “Data Source” select “Formatted Custom Data”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Ensure that your data is formatted correctly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An example of the proper format can be viewed under the “Custom Data format” tab.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Must be a four column .csv with variable names in the first row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Click “Browse…” to open the file explorer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Select your custom formatted .csv file and click “Open” 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367B522-9EE1-4C3D-AAC2-23C01EDC10E2}"/>
              </a:ext>
            </a:extLst>
          </p:cNvPr>
          <p:cNvSpPr/>
          <p:nvPr/>
        </p:nvSpPr>
        <p:spPr>
          <a:xfrm>
            <a:off x="5258045" y="4745926"/>
            <a:ext cx="990355" cy="66513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9605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4CAB8C5-AC93-4872-BB8C-0B1A4C2E7691}"/>
              </a:ext>
            </a:extLst>
          </p:cNvPr>
          <p:cNvSpPr txBox="1"/>
          <p:nvPr/>
        </p:nvSpPr>
        <p:spPr>
          <a:xfrm>
            <a:off x="3755204" y="5229276"/>
            <a:ext cx="4681592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Same features are available for both </a:t>
            </a:r>
            <a:r>
              <a:rPr lang="en-US" sz="2000" dirty="0" err="1"/>
              <a:t>xPONENT</a:t>
            </a:r>
            <a:r>
              <a:rPr lang="en-US" sz="2000" dirty="0"/>
              <a:t>/BPM and custom formatted data.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570878-75B7-4B1D-A78D-06DF34CB9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59" y="920838"/>
            <a:ext cx="11783741" cy="3598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64624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16F2AB-13AE-41CE-9F4E-9C34098E44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Downloading Output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5BA715B-A01F-4B79-94D2-4D02971B9A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681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9CEEFAE-8DA8-4CDC-9510-FE5FB792E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4400" dirty="0"/>
              <a:t>Upload only your </a:t>
            </a:r>
            <a:r>
              <a:rPr lang="en-US" sz="4400" dirty="0" err="1"/>
              <a:t>xPONENT</a:t>
            </a:r>
            <a:r>
              <a:rPr lang="en-US" sz="4400" dirty="0"/>
              <a:t> (.csv) and/or BPM (.xlsx) instrument files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17740C-8CA1-4B7F-AFA9-12250AC10C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87060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448220B-628F-4774-B14B-A49291A16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941" y="4398551"/>
            <a:ext cx="8002117" cy="15146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7C91E9-6679-490E-9A0D-8FFC92B50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385" y="1872083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Make sure you have set all the parameters in the “Bead Count/MFI” and “Control Tracking” modules before downloading anything!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4AFBE4-4CC6-4725-A2F9-0D07FCD396E1}"/>
              </a:ext>
            </a:extLst>
          </p:cNvPr>
          <p:cNvSpPr/>
          <p:nvPr/>
        </p:nvSpPr>
        <p:spPr>
          <a:xfrm>
            <a:off x="3915150" y="4943886"/>
            <a:ext cx="4361698" cy="1074141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11982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A22ED4-1EAF-4A84-AB09-871C493EB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72" y="248442"/>
            <a:ext cx="12036056" cy="99392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E3B2E18E-4AB4-4FDF-ABA0-7B97537BA240}"/>
              </a:ext>
            </a:extLst>
          </p:cNvPr>
          <p:cNvSpPr/>
          <p:nvPr/>
        </p:nvSpPr>
        <p:spPr>
          <a:xfrm>
            <a:off x="4136066" y="520995"/>
            <a:ext cx="1599238" cy="78204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D74482-0FB7-466F-9350-36B3BB8B259E}"/>
              </a:ext>
            </a:extLst>
          </p:cNvPr>
          <p:cNvSpPr txBox="1"/>
          <p:nvPr/>
        </p:nvSpPr>
        <p:spPr>
          <a:xfrm>
            <a:off x="5735303" y="1446507"/>
            <a:ext cx="4756935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Downloading Output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Click the “Downloads” tab</a:t>
            </a:r>
          </a:p>
        </p:txBody>
      </p:sp>
    </p:spTree>
    <p:extLst>
      <p:ext uri="{BB962C8B-B14F-4D97-AF65-F5344CB8AC3E}">
        <p14:creationId xmlns:p14="http://schemas.microsoft.com/office/powerpoint/2010/main" val="370293290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6BC5CE-2507-4520-A677-A1CF7856C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801" y="243110"/>
            <a:ext cx="11852952" cy="10287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41D545-6A81-4F26-8B61-68D6B81DF81A}"/>
              </a:ext>
            </a:extLst>
          </p:cNvPr>
          <p:cNvSpPr txBox="1"/>
          <p:nvPr/>
        </p:nvSpPr>
        <p:spPr>
          <a:xfrm>
            <a:off x="7096017" y="1762490"/>
            <a:ext cx="4756935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Downloading Output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Click the “Downloads” tab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From the drop-down menu, select which output you want to download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779806A-BEA7-4C8D-A1F7-02F3413CE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1562" y="643973"/>
            <a:ext cx="2538298" cy="236237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7C45127-50E4-493B-B690-4D40940A2A9F}"/>
              </a:ext>
            </a:extLst>
          </p:cNvPr>
          <p:cNvSpPr/>
          <p:nvPr/>
        </p:nvSpPr>
        <p:spPr>
          <a:xfrm>
            <a:off x="4076849" y="1190847"/>
            <a:ext cx="2281421" cy="2658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449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451EDB-E24E-4F97-90CF-0847FC0C3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7" y="680484"/>
            <a:ext cx="6750633" cy="295045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C408567-6466-4E3A-A446-33986B38DB49}"/>
              </a:ext>
            </a:extLst>
          </p:cNvPr>
          <p:cNvSpPr/>
          <p:nvPr/>
        </p:nvSpPr>
        <p:spPr>
          <a:xfrm>
            <a:off x="499649" y="2327770"/>
            <a:ext cx="2817709" cy="50049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6BE8C1-67F1-4620-B50F-F107D1F6B2E6}"/>
              </a:ext>
            </a:extLst>
          </p:cNvPr>
          <p:cNvSpPr txBox="1"/>
          <p:nvPr/>
        </p:nvSpPr>
        <p:spPr>
          <a:xfrm>
            <a:off x="7096017" y="1762490"/>
            <a:ext cx="4756935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Downloading Output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Click the “Downloads” tab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From the drop-down menu, select which output you want to download.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Click the “generate” button to initiate the download</a:t>
            </a:r>
          </a:p>
        </p:txBody>
      </p:sp>
    </p:spTree>
    <p:extLst>
      <p:ext uri="{BB962C8B-B14F-4D97-AF65-F5344CB8AC3E}">
        <p14:creationId xmlns:p14="http://schemas.microsoft.com/office/powerpoint/2010/main" val="296234443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EC6466A-E19A-4349-9114-F6C7AD102495}"/>
              </a:ext>
            </a:extLst>
          </p:cNvPr>
          <p:cNvSpPr txBox="1"/>
          <p:nvPr/>
        </p:nvSpPr>
        <p:spPr>
          <a:xfrm>
            <a:off x="202583" y="4750475"/>
            <a:ext cx="7319446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Downloading Output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Click the “Downloads” tab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From the drop-down menu, select which output you want to download.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Click the “generate” button to initiate the download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 window and progress bar will appear. </a:t>
            </a:r>
            <a:r>
              <a:rPr lang="en-US" b="1" dirty="0"/>
              <a:t>Wait until a confirmation window appears before using other part of the app.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8ED6F5-562B-44A2-8A4A-EACFB36F5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83" y="174683"/>
            <a:ext cx="8957147" cy="4445573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FF03582C-1F6E-44AB-805A-D629B2B5945A}"/>
              </a:ext>
            </a:extLst>
          </p:cNvPr>
          <p:cNvSpPr/>
          <p:nvPr/>
        </p:nvSpPr>
        <p:spPr>
          <a:xfrm>
            <a:off x="6990689" y="3724187"/>
            <a:ext cx="2565876" cy="111134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51552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136190-BD85-4D5A-B25D-803CDDAEB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8" y="83450"/>
            <a:ext cx="9401246" cy="45863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A3420A9-8521-4245-9008-2506E9E030F8}"/>
              </a:ext>
            </a:extLst>
          </p:cNvPr>
          <p:cNvSpPr txBox="1"/>
          <p:nvPr/>
        </p:nvSpPr>
        <p:spPr>
          <a:xfrm>
            <a:off x="93628" y="4826675"/>
            <a:ext cx="7319446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Downloading Output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Click the “Downloads” tab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From the drop-down menu, select which output you want to download.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Click the “generate” button to initiate the download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 window and progress bar will appear. </a:t>
            </a:r>
            <a:r>
              <a:rPr lang="en-US" b="1" dirty="0"/>
              <a:t>Wait until a confirmation window appears before using other part of the app. </a:t>
            </a:r>
          </a:p>
        </p:txBody>
      </p:sp>
    </p:spTree>
    <p:extLst>
      <p:ext uri="{BB962C8B-B14F-4D97-AF65-F5344CB8AC3E}">
        <p14:creationId xmlns:p14="http://schemas.microsoft.com/office/powerpoint/2010/main" val="132697122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128A27-AD15-4547-B8AD-BACAED3D2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9258"/>
            <a:ext cx="6020712" cy="25853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554D36-5C13-4317-B274-124D03BD284D}"/>
              </a:ext>
            </a:extLst>
          </p:cNvPr>
          <p:cNvSpPr txBox="1"/>
          <p:nvPr/>
        </p:nvSpPr>
        <p:spPr>
          <a:xfrm>
            <a:off x="6015457" y="1702475"/>
            <a:ext cx="5523401" cy="25853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Downloading Output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Click the “Downloads” tab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From the drop-down menu, select which output you want to download.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Click the “generate” button to initiate the download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 window and progress bar will appear.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Wait until a confirmation window appears before using other part of the app.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Click the “download” button to save the output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6B2C48-AACA-4E93-BC8B-97DBD49FC81A}"/>
              </a:ext>
            </a:extLst>
          </p:cNvPr>
          <p:cNvSpPr/>
          <p:nvPr/>
        </p:nvSpPr>
        <p:spPr>
          <a:xfrm>
            <a:off x="357375" y="2122714"/>
            <a:ext cx="2853658" cy="4078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57474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1E31E6C-3A20-44A0-A19E-411EA3B67C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6433" y="1122363"/>
            <a:ext cx="10455007" cy="2387600"/>
          </a:xfrm>
        </p:spPr>
        <p:txBody>
          <a:bodyPr/>
          <a:lstStyle/>
          <a:p>
            <a:r>
              <a:rPr lang="en-US" dirty="0"/>
              <a:t>Types of Downloadable Output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AA6342D-1E40-46AA-93C6-5F9CE0096B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56989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971B0B1-8BFB-42CC-803F-CB350B09B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51" y="101711"/>
            <a:ext cx="3192349" cy="29710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50552C-0041-4071-836E-D438D6302A80}"/>
              </a:ext>
            </a:extLst>
          </p:cNvPr>
          <p:cNvSpPr txBox="1"/>
          <p:nvPr/>
        </p:nvSpPr>
        <p:spPr>
          <a:xfrm>
            <a:off x="219253" y="5559230"/>
            <a:ext cx="3664944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Merged datasets and bead count QC summary tables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FCBE67-129E-425C-9D95-B368FFAF0E46}"/>
              </a:ext>
            </a:extLst>
          </p:cNvPr>
          <p:cNvSpPr/>
          <p:nvPr/>
        </p:nvSpPr>
        <p:spPr>
          <a:xfrm>
            <a:off x="251600" y="828424"/>
            <a:ext cx="2640455" cy="3517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04120A-EDBE-72D8-4DD0-2DA839F65B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7518" y="838883"/>
            <a:ext cx="6430272" cy="446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97221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77B7315-D64F-492F-BAFA-31A3D9A65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51" y="101711"/>
            <a:ext cx="3192349" cy="29710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9BB772-0218-47BD-A89D-F1FF56530C8E}"/>
              </a:ext>
            </a:extLst>
          </p:cNvPr>
          <p:cNvSpPr txBox="1"/>
          <p:nvPr/>
        </p:nvSpPr>
        <p:spPr>
          <a:xfrm>
            <a:off x="99151" y="4087837"/>
            <a:ext cx="4122874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Bead count fluctuation plots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One plot for each plate with facets for every antigen/antibody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527654-1158-4089-A4CF-88AE2D1198C5}"/>
              </a:ext>
            </a:extLst>
          </p:cNvPr>
          <p:cNvSpPr/>
          <p:nvPr/>
        </p:nvSpPr>
        <p:spPr>
          <a:xfrm>
            <a:off x="232246" y="1116740"/>
            <a:ext cx="1949164" cy="3342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43C548EB-DCD0-8673-BE2D-EB2BFC16CE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854" y="392533"/>
            <a:ext cx="6758023" cy="3825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3677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FDBB196-4C21-403B-B0F0-7C520BEFD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3827"/>
            <a:ext cx="12192000" cy="37719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E45FD4A-D0C5-4837-AA81-6A952A8A44AB}"/>
              </a:ext>
            </a:extLst>
          </p:cNvPr>
          <p:cNvSpPr txBox="1"/>
          <p:nvPr/>
        </p:nvSpPr>
        <p:spPr>
          <a:xfrm>
            <a:off x="5393933" y="2044557"/>
            <a:ext cx="604462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Load </a:t>
            </a:r>
            <a:r>
              <a:rPr lang="en-US" u="sng" dirty="0" err="1"/>
              <a:t>xPONENT</a:t>
            </a:r>
            <a:r>
              <a:rPr lang="en-US" u="sng" dirty="0"/>
              <a:t> (.csv) and/or BPM (.xlsx) files into the app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Click the “Upload” tab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Under “Data source”, select “Only </a:t>
            </a:r>
            <a:r>
              <a:rPr lang="en-US" dirty="0" err="1"/>
              <a:t>xPONENT</a:t>
            </a:r>
            <a:r>
              <a:rPr lang="en-US" dirty="0"/>
              <a:t>/BPM”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Click “Browse…” to open the file explorer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9166100-74E6-4DC2-BC76-54959F09C389}"/>
              </a:ext>
            </a:extLst>
          </p:cNvPr>
          <p:cNvSpPr/>
          <p:nvPr/>
        </p:nvSpPr>
        <p:spPr>
          <a:xfrm>
            <a:off x="198635" y="549277"/>
            <a:ext cx="982465" cy="87762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7D63581-8E77-4ECF-9900-0D90FC81B7E8}"/>
              </a:ext>
            </a:extLst>
          </p:cNvPr>
          <p:cNvSpPr/>
          <p:nvPr/>
        </p:nvSpPr>
        <p:spPr>
          <a:xfrm>
            <a:off x="198635" y="2940977"/>
            <a:ext cx="1109609" cy="97604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98BDECA8-6120-4DC0-9EFA-B61EC095EEEE}"/>
              </a:ext>
            </a:extLst>
          </p:cNvPr>
          <p:cNvSpPr/>
          <p:nvPr/>
        </p:nvSpPr>
        <p:spPr>
          <a:xfrm>
            <a:off x="1898630" y="1878656"/>
            <a:ext cx="735477" cy="236108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691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10" grpId="0" animBg="1"/>
      <p:bldP spid="10" grpId="1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CAC0381-6524-4CE2-A567-DDD20E263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51" y="101711"/>
            <a:ext cx="3192349" cy="29710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9BB772-0218-47BD-A89D-F1FF56530C8E}"/>
              </a:ext>
            </a:extLst>
          </p:cNvPr>
          <p:cNvSpPr txBox="1"/>
          <p:nvPr/>
        </p:nvSpPr>
        <p:spPr>
          <a:xfrm>
            <a:off x="219253" y="5566647"/>
            <a:ext cx="3988106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Bead count 96-well plate plots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One plot for each plate with facets for every antigen/antibody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12A2C4C-E407-411A-8180-41F020E43C6B}"/>
              </a:ext>
            </a:extLst>
          </p:cNvPr>
          <p:cNvSpPr/>
          <p:nvPr/>
        </p:nvSpPr>
        <p:spPr>
          <a:xfrm>
            <a:off x="264142" y="1420138"/>
            <a:ext cx="1949164" cy="3342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2B374431-624E-66D8-0D9D-17582B9C7F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6046" y="854924"/>
            <a:ext cx="7836524" cy="443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52443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9C21F66-F110-4169-8C08-33482563B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51" y="101711"/>
            <a:ext cx="3192349" cy="29710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9BB772-0218-47BD-A89D-F1FF56530C8E}"/>
              </a:ext>
            </a:extLst>
          </p:cNvPr>
          <p:cNvSpPr txBox="1"/>
          <p:nvPr/>
        </p:nvSpPr>
        <p:spPr>
          <a:xfrm>
            <a:off x="219253" y="5566647"/>
            <a:ext cx="3988106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MFI 96-well plate plots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One plot for each plate with facets for every antigen/antibody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D4714B5-8B30-4618-A022-BD29C2458C93}"/>
              </a:ext>
            </a:extLst>
          </p:cNvPr>
          <p:cNvSpPr/>
          <p:nvPr/>
        </p:nvSpPr>
        <p:spPr>
          <a:xfrm>
            <a:off x="219253" y="1741162"/>
            <a:ext cx="1949164" cy="3342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hart&#10;&#10;Description automatically generated">
            <a:extLst>
              <a:ext uri="{FF2B5EF4-FFF2-40B4-BE49-F238E27FC236}">
                <a16:creationId xmlns:a16="http://schemas.microsoft.com/office/drawing/2014/main" id="{56795887-AF7F-A726-B6FC-ADF3C8139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031" y="766351"/>
            <a:ext cx="7735003" cy="437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38660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08ED76A-59DF-4181-BDFC-2D9B0D956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51" y="101711"/>
            <a:ext cx="3192349" cy="297109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D6AC097-DA60-4D50-A450-645FA007E26F}"/>
              </a:ext>
            </a:extLst>
          </p:cNvPr>
          <p:cNvSpPr/>
          <p:nvPr/>
        </p:nvSpPr>
        <p:spPr>
          <a:xfrm>
            <a:off x="264142" y="2028885"/>
            <a:ext cx="1949164" cy="3342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9BB772-0218-47BD-A89D-F1FF56530C8E}"/>
              </a:ext>
            </a:extLst>
          </p:cNvPr>
          <p:cNvSpPr txBox="1"/>
          <p:nvPr/>
        </p:nvSpPr>
        <p:spPr>
          <a:xfrm>
            <a:off x="219253" y="5566647"/>
            <a:ext cx="3988106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Log(MFI) 96-well heat maps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One plot for each plate with facets for every antigen/antibody</a:t>
            </a:r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6BCE6F37-31DA-0C52-8F2D-C01F58EEEB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491" y="678812"/>
            <a:ext cx="8213005" cy="3942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68706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7E7F982-5C72-4BF9-AB4D-A150994B1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51" y="101711"/>
            <a:ext cx="3192349" cy="29710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9BB772-0218-47BD-A89D-F1FF56530C8E}"/>
              </a:ext>
            </a:extLst>
          </p:cNvPr>
          <p:cNvSpPr txBox="1"/>
          <p:nvPr/>
        </p:nvSpPr>
        <p:spPr>
          <a:xfrm>
            <a:off x="219253" y="5576116"/>
            <a:ext cx="4330713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Control Process charts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One plot for each antigen/antibody with facets for every 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B4944D-CDA5-4557-85A9-2D82EDAFD078}"/>
              </a:ext>
            </a:extLst>
          </p:cNvPr>
          <p:cNvSpPr/>
          <p:nvPr/>
        </p:nvSpPr>
        <p:spPr>
          <a:xfrm>
            <a:off x="256796" y="2368375"/>
            <a:ext cx="1949164" cy="3342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2D38C6CC-1F6B-081D-A085-72FE510EE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9966" y="383513"/>
            <a:ext cx="6785374" cy="508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33475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6B2E00F-41EF-48F6-9A64-C35F6D0C9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51" y="101711"/>
            <a:ext cx="3192349" cy="29710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9BB772-0218-47BD-A89D-F1FF56530C8E}"/>
              </a:ext>
            </a:extLst>
          </p:cNvPr>
          <p:cNvSpPr txBox="1"/>
          <p:nvPr/>
        </p:nvSpPr>
        <p:spPr>
          <a:xfrm>
            <a:off x="219253" y="5576116"/>
            <a:ext cx="4330713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Levey-Jennings summary tables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Contains both Nelson rules and 2CL-3CL results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A6BE910-C6AC-4E04-9E68-FA9B644CB84F}"/>
              </a:ext>
            </a:extLst>
          </p:cNvPr>
          <p:cNvSpPr/>
          <p:nvPr/>
        </p:nvSpPr>
        <p:spPr>
          <a:xfrm>
            <a:off x="336210" y="2632169"/>
            <a:ext cx="2672803" cy="3130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F8692F-4CBC-EBD0-0E8D-EDC724E49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2341" y="1587259"/>
            <a:ext cx="7423517" cy="1678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585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4817FFC-88E7-43DC-9026-9460CCDE741F}"/>
              </a:ext>
            </a:extLst>
          </p:cNvPr>
          <p:cNvSpPr txBox="1"/>
          <p:nvPr/>
        </p:nvSpPr>
        <p:spPr>
          <a:xfrm>
            <a:off x="6244325" y="2510901"/>
            <a:ext cx="6044627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Load </a:t>
            </a:r>
            <a:r>
              <a:rPr lang="en-US" u="sng" dirty="0" err="1"/>
              <a:t>xPONENT</a:t>
            </a:r>
            <a:r>
              <a:rPr lang="en-US" u="sng" dirty="0"/>
              <a:t> (.csv) and/or BPM (.xlsx) files into the app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Click the “Upload” tab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Under “Data source”, select “Only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xPONENT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/BPM”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Click “Browse…” to open the file explorer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Select the </a:t>
            </a:r>
            <a:r>
              <a:rPr lang="en-US" dirty="0" err="1"/>
              <a:t>xPONENT</a:t>
            </a:r>
            <a:r>
              <a:rPr lang="en-US" dirty="0"/>
              <a:t> and/or BPM files you want to load (multiple can be loaded at once) and click “Open”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9FD7B3-102C-94AE-6EBA-20EAE7B7AF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59" y="1666391"/>
            <a:ext cx="5978841" cy="3439881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CEBAB65F-0085-4111-BF8A-9F481611A4A7}"/>
              </a:ext>
            </a:extLst>
          </p:cNvPr>
          <p:cNvSpPr/>
          <p:nvPr/>
        </p:nvSpPr>
        <p:spPr>
          <a:xfrm>
            <a:off x="4355627" y="4603894"/>
            <a:ext cx="849419" cy="50237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511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32DD2AE-648D-48DC-842F-BDE2A4CBA5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9886"/>
            <a:ext cx="12192000" cy="374738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D70C4C3-B9CE-4C63-A01E-8DCDE6FB3B54}"/>
              </a:ext>
            </a:extLst>
          </p:cNvPr>
          <p:cNvSpPr txBox="1"/>
          <p:nvPr/>
        </p:nvSpPr>
        <p:spPr>
          <a:xfrm>
            <a:off x="5558320" y="1867328"/>
            <a:ext cx="6044627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Load </a:t>
            </a:r>
            <a:r>
              <a:rPr lang="en-US" u="sng" dirty="0" err="1"/>
              <a:t>xPONENT</a:t>
            </a:r>
            <a:r>
              <a:rPr lang="en-US" u="sng" dirty="0"/>
              <a:t> (.csv) and/or BPM (.xlsx) files into the app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Click the “Upload” tab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Under “Data source”, select “Only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xPONENT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/BPM”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Click “Browse…” to open the file explorer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Select the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xPONENT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and/or BPM files you want to load (multiple can be loaded at once) and click “Open”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Wait for the progress bar to state “Upload complete”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Begin using the app!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9B53B6D-128A-4972-AD8E-AB72EB387F17}"/>
              </a:ext>
            </a:extLst>
          </p:cNvPr>
          <p:cNvSpPr/>
          <p:nvPr/>
        </p:nvSpPr>
        <p:spPr>
          <a:xfrm>
            <a:off x="161350" y="3319589"/>
            <a:ext cx="3705256" cy="59926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981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91663-01ED-4D1A-A918-8B92D3B4F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742950" indent="-742950">
              <a:buFont typeface="+mj-lt"/>
              <a:buAutoNum type="arabicPeriod" startAt="2"/>
            </a:pPr>
            <a:r>
              <a:rPr lang="en-US" sz="4400" dirty="0"/>
              <a:t>Upload only merged datasets from previous </a:t>
            </a:r>
            <a:r>
              <a:rPr lang="en-US" sz="4400" dirty="0" err="1"/>
              <a:t>shinyMBA</a:t>
            </a:r>
            <a:r>
              <a:rPr lang="en-US" sz="4400" dirty="0"/>
              <a:t> sessions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AD8FA7-386E-4632-B426-25FCB9D5D1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344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2044</TotalTime>
  <Words>2508</Words>
  <Application>Microsoft Office PowerPoint</Application>
  <PresentationFormat>Widescreen</PresentationFormat>
  <Paragraphs>236</Paragraphs>
  <Slides>64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9" baseType="lpstr">
      <vt:lpstr>Arial</vt:lpstr>
      <vt:lpstr>Calibri</vt:lpstr>
      <vt:lpstr>Calibri Light</vt:lpstr>
      <vt:lpstr>Office Theme</vt:lpstr>
      <vt:lpstr>Macro-Enabled Worksheet</vt:lpstr>
      <vt:lpstr>PowerPoint Presentation</vt:lpstr>
      <vt:lpstr>Basic workflow</vt:lpstr>
      <vt:lpstr>Upload Module</vt:lpstr>
      <vt:lpstr>3 options for uploading your run data</vt:lpstr>
      <vt:lpstr>Upload only your xPONENT (.csv) and/or BPM (.xlsx) instrument files</vt:lpstr>
      <vt:lpstr>PowerPoint Presentation</vt:lpstr>
      <vt:lpstr>PowerPoint Presentation</vt:lpstr>
      <vt:lpstr>PowerPoint Presentation</vt:lpstr>
      <vt:lpstr>Upload only merged datasets from previous shinyMBA sessions</vt:lpstr>
      <vt:lpstr>PowerPoint Presentation</vt:lpstr>
      <vt:lpstr>PowerPoint Presentation</vt:lpstr>
      <vt:lpstr>PowerPoint Presentation</vt:lpstr>
      <vt:lpstr>Append your xPONENT/BPM files to a merged datasets from a previous shinyMBA session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Bead Count/MFI Module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Bead Count/MFI Module</vt:lpstr>
      <vt:lpstr>PowerPoint Presentation</vt:lpstr>
      <vt:lpstr>PowerPoint Presentation</vt:lpstr>
      <vt:lpstr>PowerPoint Presentation</vt:lpstr>
      <vt:lpstr>Control Tracking Module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Control Tracking Module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Downloading Output</vt:lpstr>
      <vt:lpstr>Make sure you have set all the parameters in the “Bead Count/MFI” and “Control Tracking” modules before downloading anything!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Types of Downloadable Output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Matson, Zachary (CDC/DDID/NCIRD/DVD) (CTR)</dc:creator>
  <cp:lastModifiedBy>Matson, Zachary (CDC/NCIRD/DVD)</cp:lastModifiedBy>
  <cp:revision>119</cp:revision>
  <dcterms:created xsi:type="dcterms:W3CDTF">2020-10-12T15:24:25Z</dcterms:created>
  <dcterms:modified xsi:type="dcterms:W3CDTF">2024-03-19T20:29:51Z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7b94a7b8-f06c-4dfe-bdcc-9b548fd58c31_Enabled">
    <vt:lpwstr>true</vt:lpwstr>
  </property>
  <property fmtid="{D5CDD505-2E9C-101B-9397-08002B2CF9AE}" pid="3" name="MSIP_Label_7b94a7b8-f06c-4dfe-bdcc-9b548fd58c31_SetDate">
    <vt:lpwstr>2021-01-06T22:33:14Z</vt:lpwstr>
  </property>
  <property fmtid="{D5CDD505-2E9C-101B-9397-08002B2CF9AE}" pid="4" name="MSIP_Label_7b94a7b8-f06c-4dfe-bdcc-9b548fd58c31_Method">
    <vt:lpwstr>Privileged</vt:lpwstr>
  </property>
  <property fmtid="{D5CDD505-2E9C-101B-9397-08002B2CF9AE}" pid="5" name="MSIP_Label_7b94a7b8-f06c-4dfe-bdcc-9b548fd58c31_Name">
    <vt:lpwstr>7b94a7b8-f06c-4dfe-bdcc-9b548fd58c31</vt:lpwstr>
  </property>
  <property fmtid="{D5CDD505-2E9C-101B-9397-08002B2CF9AE}" pid="6" name="MSIP_Label_7b94a7b8-f06c-4dfe-bdcc-9b548fd58c31_SiteId">
    <vt:lpwstr>9ce70869-60db-44fd-abe8-d2767077fc8f</vt:lpwstr>
  </property>
  <property fmtid="{D5CDD505-2E9C-101B-9397-08002B2CF9AE}" pid="7" name="MSIP_Label_7b94a7b8-f06c-4dfe-bdcc-9b548fd58c31_ActionId">
    <vt:lpwstr>c8f8820a-182d-4144-9856-33d63f54bb81</vt:lpwstr>
  </property>
  <property fmtid="{D5CDD505-2E9C-101B-9397-08002B2CF9AE}" pid="8" name="MSIP_Label_7b94a7b8-f06c-4dfe-bdcc-9b548fd58c31_ContentBits">
    <vt:lpwstr>0</vt:lpwstr>
  </property>
</Properties>
</file>

<file path=docProps/thumbnail.jpeg>
</file>